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94.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08" r:id="rId1"/>
    <p:sldMasterId id="2147483704" r:id="rId2"/>
    <p:sldMasterId id="2147485041" r:id="rId3"/>
    <p:sldMasterId id="2147485058" r:id="rId4"/>
    <p:sldMasterId id="2147485086" r:id="rId5"/>
  </p:sldMasterIdLst>
  <p:notesMasterIdLst>
    <p:notesMasterId r:id="rId66"/>
  </p:notesMasterIdLst>
  <p:handoutMasterIdLst>
    <p:handoutMasterId r:id="rId67"/>
  </p:handoutMasterIdLst>
  <p:sldIdLst>
    <p:sldId id="256" r:id="rId6"/>
    <p:sldId id="310" r:id="rId7"/>
    <p:sldId id="257" r:id="rId8"/>
    <p:sldId id="312" r:id="rId9"/>
    <p:sldId id="313" r:id="rId10"/>
    <p:sldId id="314" r:id="rId11"/>
    <p:sldId id="315" r:id="rId12"/>
    <p:sldId id="353" r:id="rId13"/>
    <p:sldId id="354" r:id="rId14"/>
    <p:sldId id="324" r:id="rId15"/>
    <p:sldId id="316" r:id="rId16"/>
    <p:sldId id="322" r:id="rId17"/>
    <p:sldId id="318" r:id="rId18"/>
    <p:sldId id="321" r:id="rId19"/>
    <p:sldId id="317" r:id="rId20"/>
    <p:sldId id="327" r:id="rId21"/>
    <p:sldId id="325" r:id="rId22"/>
    <p:sldId id="326" r:id="rId23"/>
    <p:sldId id="331" r:id="rId24"/>
    <p:sldId id="347" r:id="rId25"/>
    <p:sldId id="336" r:id="rId26"/>
    <p:sldId id="334" r:id="rId27"/>
    <p:sldId id="335" r:id="rId28"/>
    <p:sldId id="330" r:id="rId29"/>
    <p:sldId id="337" r:id="rId30"/>
    <p:sldId id="363" r:id="rId31"/>
    <p:sldId id="328" r:id="rId32"/>
    <p:sldId id="263" r:id="rId33"/>
    <p:sldId id="300" r:id="rId34"/>
    <p:sldId id="342" r:id="rId35"/>
    <p:sldId id="344" r:id="rId36"/>
    <p:sldId id="345" r:id="rId37"/>
    <p:sldId id="361" r:id="rId38"/>
    <p:sldId id="341" r:id="rId39"/>
    <p:sldId id="346" r:id="rId40"/>
    <p:sldId id="301" r:id="rId41"/>
    <p:sldId id="302" r:id="rId42"/>
    <p:sldId id="362" r:id="rId43"/>
    <p:sldId id="303" r:id="rId44"/>
    <p:sldId id="339" r:id="rId45"/>
    <p:sldId id="305" r:id="rId46"/>
    <p:sldId id="306" r:id="rId47"/>
    <p:sldId id="309" r:id="rId48"/>
    <p:sldId id="343" r:id="rId49"/>
    <p:sldId id="340" r:id="rId50"/>
    <p:sldId id="304" r:id="rId51"/>
    <p:sldId id="319" r:id="rId52"/>
    <p:sldId id="350" r:id="rId53"/>
    <p:sldId id="320" r:id="rId54"/>
    <p:sldId id="349" r:id="rId55"/>
    <p:sldId id="351" r:id="rId56"/>
    <p:sldId id="352" r:id="rId57"/>
    <p:sldId id="356" r:id="rId58"/>
    <p:sldId id="357" r:id="rId59"/>
    <p:sldId id="358" r:id="rId60"/>
    <p:sldId id="360" r:id="rId61"/>
    <p:sldId id="364" r:id="rId62"/>
    <p:sldId id="365" r:id="rId63"/>
    <p:sldId id="359" r:id="rId64"/>
    <p:sldId id="298" r:id="rId6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8E4D80-F096-45DA-89EE-DEED3BF7E4AF}">
          <p14:sldIdLst>
            <p14:sldId id="256"/>
            <p14:sldId id="310"/>
          </p14:sldIdLst>
        </p14:section>
        <p14:section name="Windows 10 November Update" id="{C943F5BE-50B9-4DA4-8374-E7C07B90583A}">
          <p14:sldIdLst>
            <p14:sldId id="257"/>
            <p14:sldId id="312"/>
            <p14:sldId id="313"/>
            <p14:sldId id="314"/>
            <p14:sldId id="315"/>
            <p14:sldId id="353"/>
          </p14:sldIdLst>
        </p14:section>
        <p14:section name="Continuum" id="{C2C3F224-FF0E-4970-B879-90E8C8540D08}">
          <p14:sldIdLst>
            <p14:sldId id="354"/>
            <p14:sldId id="324"/>
            <p14:sldId id="316"/>
            <p14:sldId id="322"/>
            <p14:sldId id="318"/>
            <p14:sldId id="321"/>
            <p14:sldId id="317"/>
          </p14:sldIdLst>
        </p14:section>
        <p14:section name="Windows Hello" id="{99E07439-1E75-4956-9B0E-7AB23B4848E7}">
          <p14:sldIdLst>
            <p14:sldId id="327"/>
            <p14:sldId id="325"/>
            <p14:sldId id="326"/>
            <p14:sldId id="331"/>
            <p14:sldId id="347"/>
            <p14:sldId id="336"/>
            <p14:sldId id="334"/>
          </p14:sldIdLst>
        </p14:section>
        <p14:section name="Windows 10 for Enterprise" id="{3E19E26B-E924-464D-9954-189EC49300C5}">
          <p14:sldIdLst>
            <p14:sldId id="335"/>
            <p14:sldId id="330"/>
            <p14:sldId id="337"/>
            <p14:sldId id="363"/>
          </p14:sldIdLst>
        </p14:section>
        <p14:section name="UWP 10586 SDK" id="{4624E330-4D00-43CE-9222-74C6FB96B33F}">
          <p14:sldIdLst>
            <p14:sldId id="328"/>
            <p14:sldId id="263"/>
            <p14:sldId id="300"/>
            <p14:sldId id="342"/>
            <p14:sldId id="344"/>
            <p14:sldId id="345"/>
            <p14:sldId id="361"/>
            <p14:sldId id="341"/>
            <p14:sldId id="346"/>
            <p14:sldId id="301"/>
            <p14:sldId id="302"/>
            <p14:sldId id="362"/>
            <p14:sldId id="303"/>
            <p14:sldId id="339"/>
            <p14:sldId id="305"/>
            <p14:sldId id="306"/>
            <p14:sldId id="309"/>
            <p14:sldId id="343"/>
            <p14:sldId id="340"/>
            <p14:sldId id="304"/>
          </p14:sldIdLst>
        </p14:section>
        <p14:section name="Visual Studio 2015 Update 1" id="{01441BF7-6060-4DA2-999F-73DB6494E6FF}">
          <p14:sldIdLst>
            <p14:sldId id="319"/>
            <p14:sldId id="350"/>
            <p14:sldId id="320"/>
            <p14:sldId id="349"/>
            <p14:sldId id="351"/>
            <p14:sldId id="352"/>
          </p14:sldIdLst>
        </p14:section>
        <p14:section name="Getting the Tools" id="{A59411C8-185E-4F6A-84BF-6F0BBC660A49}">
          <p14:sldIdLst>
            <p14:sldId id="356"/>
            <p14:sldId id="357"/>
            <p14:sldId id="358"/>
            <p14:sldId id="360"/>
            <p14:sldId id="364"/>
            <p14:sldId id="365"/>
            <p14:sldId id="359"/>
          </p14:sldIdLst>
        </p14:section>
        <p14:section name="Closing" id="{CCA6EBBC-DDDA-4C45-95A5-BC93DD946395}">
          <p14:sldIdLst>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n Kishna" initials="RK" lastIdx="4" clrIdx="0">
    <p:extLst>
      <p:ext uri="{19B8F6BF-5375-455C-9EA6-DF929625EA0E}">
        <p15:presenceInfo xmlns:p15="http://schemas.microsoft.com/office/powerpoint/2012/main" userId="S-1-12-1-3408271309-1328132112-901853089-94489861" providerId="AD"/>
      </p:ext>
    </p:extLst>
  </p:cmAuthor>
  <p:cmAuthor id="2" name="Andy Wigley" initials="AW" lastIdx="4" clrIdx="1">
    <p:extLst>
      <p:ext uri="{19B8F6BF-5375-455C-9EA6-DF929625EA0E}">
        <p15:presenceInfo xmlns:p15="http://schemas.microsoft.com/office/powerpoint/2012/main" userId="S-1-5-21-1721254763-462695806-1538882281-33821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124"/>
    <a:srgbClr val="73FDBF"/>
    <a:srgbClr val="F1900F"/>
    <a:srgbClr val="6BB700"/>
    <a:srgbClr val="FF8E8E"/>
    <a:srgbClr val="F2F2F2"/>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88538" autoAdjust="0"/>
  </p:normalViewPr>
  <p:slideViewPr>
    <p:cSldViewPr snapToGrid="0">
      <p:cViewPr varScale="1">
        <p:scale>
          <a:sx n="69" d="100"/>
          <a:sy n="69" d="100"/>
        </p:scale>
        <p:origin x="854" y="58"/>
      </p:cViewPr>
      <p:guideLst/>
    </p:cSldViewPr>
  </p:slideViewPr>
  <p:notesTextViewPr>
    <p:cViewPr>
      <p:scale>
        <a:sx n="150" d="100"/>
        <a:sy n="150" d="100"/>
      </p:scale>
      <p:origin x="0" y="0"/>
    </p:cViewPr>
  </p:notesTextViewPr>
  <p:sorterViewPr>
    <p:cViewPr>
      <p:scale>
        <a:sx n="80" d="100"/>
        <a:sy n="80" d="100"/>
      </p:scale>
      <p:origin x="0" y="-916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12/9/2015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12/9/2015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July 29, 2015 Windows</a:t>
            </a:r>
            <a:r>
              <a:rPr lang="en-US" baseline="0" dirty="0" smtClean="0"/>
              <a:t> 10 was made generally available for desktops, laptops and tablets, as well as </a:t>
            </a:r>
            <a:r>
              <a:rPr lang="en-US" baseline="0" dirty="0" err="1" smtClean="0"/>
              <a:t>IoT</a:t>
            </a:r>
            <a:r>
              <a:rPr lang="en-US" baseline="0" dirty="0" smtClean="0"/>
              <a:t> devices, such as the Raspberry Pi 2. </a:t>
            </a:r>
            <a:r>
              <a:rPr lang="en-US" dirty="0" smtClean="0"/>
              <a:t>In</a:t>
            </a:r>
            <a:r>
              <a:rPr lang="en-US" baseline="0" dirty="0" smtClean="0"/>
              <a:t> the few months since Windows 10 launched, we’ve seen great adoption and engagement of Windows 10 and the Windows Store. Since launch, we’ve seen </a:t>
            </a:r>
            <a:r>
              <a:rPr lang="en-US" b="1" baseline="0" dirty="0" smtClean="0"/>
              <a:t>over 1.25 billion Windows Store visits from over 110 million devices</a:t>
            </a:r>
            <a:r>
              <a:rPr lang="en-US" baseline="0" dirty="0" smtClean="0"/>
              <a:t>. </a:t>
            </a:r>
            <a:r>
              <a:rPr lang="en-US" b="1" baseline="0" dirty="0" smtClean="0"/>
              <a:t>Engagement on the Windows Store is up 2x </a:t>
            </a:r>
            <a:r>
              <a:rPr lang="en-US" baseline="0" dirty="0" smtClean="0"/>
              <a:t>compared to Windows 8.1, which </a:t>
            </a:r>
            <a:r>
              <a:rPr lang="en-US" b="1" baseline="0" dirty="0" smtClean="0"/>
              <a:t>resulted in 4x revenue for developers</a:t>
            </a:r>
            <a:r>
              <a:rPr lang="en-US" baseline="0" dirty="0" smtClean="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42450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28</a:t>
            </a:fld>
            <a:endParaRPr lang="en-US"/>
          </a:p>
        </p:txBody>
      </p:sp>
    </p:spTree>
    <p:extLst>
      <p:ext uri="{BB962C8B-B14F-4D97-AF65-F5344CB8AC3E}">
        <p14:creationId xmlns:p14="http://schemas.microsoft.com/office/powerpoint/2010/main" val="3930333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F63EB2-27C4-4005-95F4-C350D39FBD3B}" type="slidenum">
              <a:rPr lang="en-US" smtClean="0"/>
              <a:t>33</a:t>
            </a:fld>
            <a:endParaRPr lang="en-US"/>
          </a:p>
        </p:txBody>
      </p:sp>
    </p:spTree>
    <p:extLst>
      <p:ext uri="{BB962C8B-B14F-4D97-AF65-F5344CB8AC3E}">
        <p14:creationId xmlns:p14="http://schemas.microsoft.com/office/powerpoint/2010/main" val="1756516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kern="1200" dirty="0" smtClean="0">
                <a:solidFill>
                  <a:schemeClr val="tx1"/>
                </a:solidFill>
                <a:effectLst/>
                <a:latin typeface="+mn-lt"/>
                <a:ea typeface="+mn-ea"/>
                <a:cs typeface="+mn-cs"/>
              </a:rPr>
              <a:t>With Windows 10,</a:t>
            </a:r>
            <a:r>
              <a:rPr lang="en-US" sz="900" kern="1200" baseline="0" dirty="0" smtClean="0">
                <a:solidFill>
                  <a:schemeClr val="tx1"/>
                </a:solidFill>
                <a:effectLst/>
                <a:latin typeface="+mn-lt"/>
                <a:ea typeface="+mn-ea"/>
                <a:cs typeface="+mn-cs"/>
              </a:rPr>
              <a:t> we are introducing a </a:t>
            </a:r>
            <a:r>
              <a:rPr lang="en-US" sz="900" b="1" kern="1200" baseline="0" dirty="0" smtClean="0">
                <a:solidFill>
                  <a:schemeClr val="tx1"/>
                </a:solidFill>
                <a:effectLst/>
                <a:latin typeface="+mn-lt"/>
                <a:ea typeface="+mn-ea"/>
                <a:cs typeface="+mn-cs"/>
              </a:rPr>
              <a:t>new way of keeping consumers up to date and secure</a:t>
            </a:r>
            <a:r>
              <a:rPr lang="en-US" sz="900" kern="1200" baseline="0" dirty="0" smtClean="0">
                <a:solidFill>
                  <a:schemeClr val="tx1"/>
                </a:solidFill>
                <a:effectLst/>
                <a:latin typeface="+mn-lt"/>
                <a:ea typeface="+mn-ea"/>
                <a:cs typeface="+mn-cs"/>
              </a:rPr>
              <a:t>, delivering new builds of Windows as they arrive. BYOD devices will also benefit from this, keeping them up to date and secure.</a:t>
            </a:r>
          </a:p>
          <a:p>
            <a:pPr marL="0" lvl="0" indent="0">
              <a:buFont typeface="Arial" panose="020B0604020202020204" pitchFamily="34" charset="0"/>
              <a:buNone/>
            </a:pPr>
            <a:endParaRPr lang="en-US" sz="9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900" kern="1200" dirty="0" smtClean="0">
                <a:solidFill>
                  <a:schemeClr val="tx1"/>
                </a:solidFill>
                <a:effectLst/>
                <a:latin typeface="+mn-lt"/>
                <a:ea typeface="+mn-ea"/>
                <a:cs typeface="+mn-cs"/>
              </a:rPr>
              <a:t>For business</a:t>
            </a:r>
            <a:r>
              <a:rPr lang="en-US" sz="900" kern="1200" baseline="0" dirty="0" smtClean="0">
                <a:solidFill>
                  <a:schemeClr val="tx1"/>
                </a:solidFill>
                <a:effectLst/>
                <a:latin typeface="+mn-lt"/>
                <a:ea typeface="+mn-ea"/>
                <a:cs typeface="+mn-cs"/>
              </a:rPr>
              <a:t> critical systems, we are introducing the </a:t>
            </a:r>
            <a:r>
              <a:rPr lang="en-US" sz="900" b="1" kern="1200" baseline="0" dirty="0" smtClean="0">
                <a:solidFill>
                  <a:schemeClr val="tx1"/>
                </a:solidFill>
                <a:effectLst/>
                <a:latin typeface="+mn-lt"/>
                <a:ea typeface="+mn-ea"/>
                <a:cs typeface="+mn-cs"/>
              </a:rPr>
              <a:t>Long Term Servicing Branch (LTSB)</a:t>
            </a:r>
            <a:r>
              <a:rPr lang="en-US" sz="900" kern="1200" baseline="0" dirty="0" smtClean="0">
                <a:solidFill>
                  <a:schemeClr val="tx1"/>
                </a:solidFill>
                <a:effectLst/>
                <a:latin typeface="+mn-lt"/>
                <a:ea typeface="+mn-ea"/>
                <a:cs typeface="+mn-cs"/>
              </a:rPr>
              <a:t>, allowing customers to stay on the current Windows build to ensure security and consistency of the devices on this update cadence. The </a:t>
            </a:r>
            <a:r>
              <a:rPr lang="en-US" sz="900" b="1" kern="1200" baseline="0" dirty="0" smtClean="0">
                <a:solidFill>
                  <a:schemeClr val="tx1"/>
                </a:solidFill>
                <a:effectLst/>
                <a:latin typeface="+mn-lt"/>
                <a:ea typeface="+mn-ea"/>
                <a:cs typeface="+mn-cs"/>
              </a:rPr>
              <a:t>Universal Windows Platform is supported on all of these update branches</a:t>
            </a:r>
            <a:r>
              <a:rPr lang="en-US" sz="900" kern="1200" baseline="0" dirty="0" smtClean="0">
                <a:solidFill>
                  <a:schemeClr val="tx1"/>
                </a:solidFill>
                <a:effectLst/>
                <a:latin typeface="+mn-lt"/>
                <a:ea typeface="+mn-ea"/>
                <a:cs typeface="+mn-cs"/>
              </a:rPr>
              <a:t>, but UWP apps will need to take into consideration the characteristics of the build they will be run on (e.g. keeping apps secure, but feature stable for LTSB).</a:t>
            </a:r>
          </a:p>
          <a:p>
            <a:pPr marL="0" lvl="0" indent="0">
              <a:buFont typeface="Arial" panose="020B0604020202020204" pitchFamily="34" charset="0"/>
              <a:buNone/>
            </a:pPr>
            <a:endParaRPr lang="en-US" sz="900" kern="1200" baseline="0" dirty="0" smtClean="0">
              <a:solidFill>
                <a:schemeClr val="tx1"/>
              </a:solidFill>
              <a:effectLst/>
              <a:latin typeface="+mn-lt"/>
              <a:ea typeface="+mn-ea"/>
              <a:cs typeface="+mn-cs"/>
            </a:endParaRPr>
          </a:p>
          <a:p>
            <a:pPr marL="0" lvl="0" indent="0">
              <a:buFont typeface="Arial" panose="020B0604020202020204" pitchFamily="34" charset="0"/>
              <a:buNone/>
            </a:pPr>
            <a:r>
              <a:rPr lang="en-US" sz="900" kern="1200" baseline="0" dirty="0" smtClean="0">
                <a:solidFill>
                  <a:schemeClr val="tx1"/>
                </a:solidFill>
                <a:effectLst/>
                <a:latin typeface="+mn-lt"/>
                <a:ea typeface="+mn-ea"/>
                <a:cs typeface="+mn-cs"/>
              </a:rPr>
              <a:t>Business </a:t>
            </a:r>
            <a:r>
              <a:rPr lang="en-US" sz="900" kern="1200" dirty="0" smtClean="0">
                <a:solidFill>
                  <a:schemeClr val="tx1"/>
                </a:solidFill>
                <a:effectLst/>
                <a:latin typeface="+mn-lt"/>
                <a:ea typeface="+mn-ea"/>
                <a:cs typeface="+mn-cs"/>
              </a:rPr>
              <a:t>customers will </a:t>
            </a:r>
            <a:r>
              <a:rPr lang="en-US" sz="900" b="1" kern="1200" dirty="0" smtClean="0">
                <a:solidFill>
                  <a:schemeClr val="tx1"/>
                </a:solidFill>
                <a:effectLst/>
                <a:latin typeface="+mn-lt"/>
                <a:ea typeface="+mn-ea"/>
                <a:cs typeface="+mn-cs"/>
              </a:rPr>
              <a:t>continue to be able to deploy Windows 10 via existing management tools </a:t>
            </a:r>
            <a:r>
              <a:rPr lang="en-US" sz="900" kern="1200" dirty="0" smtClean="0">
                <a:solidFill>
                  <a:schemeClr val="tx1"/>
                </a:solidFill>
                <a:effectLst/>
                <a:latin typeface="+mn-lt"/>
                <a:ea typeface="+mn-ea"/>
                <a:cs typeface="+mn-cs"/>
              </a:rPr>
              <a:t>(such as WSUS and SCCM) and in addition, we introduced </a:t>
            </a:r>
            <a:r>
              <a:rPr lang="en-US" sz="900" b="1" kern="1200" dirty="0" smtClean="0">
                <a:solidFill>
                  <a:schemeClr val="tx1"/>
                </a:solidFill>
                <a:effectLst/>
                <a:latin typeface="+mn-lt"/>
                <a:ea typeface="+mn-ea"/>
                <a:cs typeface="+mn-cs"/>
              </a:rPr>
              <a:t>Windows Update for Business </a:t>
            </a:r>
            <a:r>
              <a:rPr lang="en-US" sz="900" kern="1200" dirty="0" smtClean="0">
                <a:solidFill>
                  <a:schemeClr val="tx1"/>
                </a:solidFill>
                <a:effectLst/>
                <a:latin typeface="+mn-lt"/>
                <a:ea typeface="+mn-ea"/>
                <a:cs typeface="+mn-cs"/>
              </a:rPr>
              <a:t>that can be used to stay up to date with Windows (Current Branch and Current Branch for Business).</a:t>
            </a:r>
            <a:endParaRPr lang="en-US" baseline="0" dirty="0" smtClean="0"/>
          </a:p>
        </p:txBody>
      </p:sp>
      <p:sp>
        <p:nvSpPr>
          <p:cNvPr id="7" name="Date Placeholder 6"/>
          <p:cNvSpPr>
            <a:spLocks noGrp="1"/>
          </p:cNvSpPr>
          <p:nvPr>
            <p:ph type="dt"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F8A0A29-8ADA-4C9C-A6D3-F385B4E5B7B9}"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12/9/2015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Footer Placeholder 7"/>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 2015 Microsoft Corporation. All rights reserved. MICROSOFT MAKES NO WARRANTIES, EXPRESS, IMPLIED OR STATUTORY, AS TO THE INFORMATION IN THIS PRESENTATION</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49570AB-282D-4F9A-AAF7-479BFA1C3732}"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Slide Image Placeholder 16"/>
          <p:cNvSpPr>
            <a:spLocks noGrp="1" noRot="1" noChangeAspect="1"/>
          </p:cNvSpPr>
          <p:nvPr>
            <p:ph type="sldImg"/>
          </p:nvPr>
        </p:nvSpPr>
        <p:spPr>
          <a:xfrm>
            <a:off x="687388" y="890588"/>
            <a:ext cx="5507037" cy="3098800"/>
          </a:xfrm>
        </p:spPr>
      </p:sp>
    </p:spTree>
    <p:extLst>
      <p:ext uri="{BB962C8B-B14F-4D97-AF65-F5344CB8AC3E}">
        <p14:creationId xmlns:p14="http://schemas.microsoft.com/office/powerpoint/2010/main" val="795517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application’s Package Manifest, you will have a declaration such as this.</a:t>
            </a:r>
          </a:p>
          <a:p>
            <a:endParaRPr lang="en-US" dirty="0" smtClean="0"/>
          </a:p>
          <a:p>
            <a:r>
              <a:rPr lang="en-US" dirty="0" smtClean="0"/>
              <a:t>What this says is that this app was built against UWP version 10.0.10240.0 (the first version that went on GA - General Availability). When you create your first UWP apps, the </a:t>
            </a:r>
            <a:r>
              <a:rPr lang="en-US" dirty="0" err="1" smtClean="0"/>
              <a:t>MaxVersionTested</a:t>
            </a:r>
            <a:r>
              <a:rPr lang="en-US" dirty="0" smtClean="0"/>
              <a:t> will also be set to 10.0.10240.0, but imagine a time in the future, when newer versions of the UWP have been released</a:t>
            </a:r>
            <a:r>
              <a:rPr lang="en-US" baseline="0" dirty="0" smtClean="0"/>
              <a:t> to install side by side with earlier versions.</a:t>
            </a:r>
          </a:p>
          <a:p>
            <a:endParaRPr lang="en-US" baseline="0" dirty="0" smtClean="0"/>
          </a:p>
          <a:p>
            <a:r>
              <a:rPr lang="en-US" baseline="0" dirty="0" smtClean="0"/>
              <a:t>If you the developer have tested this app on UWP version 10.5.0.0, you can declare this in the manifest. What this then says is that this app package will run just great on 10.5.0.0. It doesn’t mean it cannot run on later versions, just that if it does, then the runtime should enforce version 10.5.0.0 behaviors.</a:t>
            </a:r>
          </a:p>
          <a:p>
            <a:endParaRPr lang="en-US" baseline="0" dirty="0" smtClean="0"/>
          </a:p>
          <a:p>
            <a:r>
              <a:rPr lang="en-US" baseline="0" dirty="0" smtClean="0"/>
              <a:t>The Windows Store uses this information to ensure the best available version of an app package gets deployed to target machines.</a:t>
            </a:r>
            <a:endParaRPr lang="en-US" dirty="0" smtClean="0"/>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106927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F63EB2-27C4-4005-95F4-C350D39FBD3B}" type="slidenum">
              <a:rPr lang="en-US" smtClean="0"/>
              <a:t>38</a:t>
            </a:fld>
            <a:endParaRPr lang="en-US"/>
          </a:p>
        </p:txBody>
      </p:sp>
    </p:spTree>
    <p:extLst>
      <p:ext uri="{BB962C8B-B14F-4D97-AF65-F5344CB8AC3E}">
        <p14:creationId xmlns:p14="http://schemas.microsoft.com/office/powerpoint/2010/main" val="383363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we’ve got these device family-specific</a:t>
            </a:r>
            <a:r>
              <a:rPr lang="en-GB" baseline="0" dirty="0" smtClean="0"/>
              <a:t> APIs that your app code can use, but they are only usable at runtime on specific device families. How do we make sure these APIs are called only at the appropriate time?</a:t>
            </a:r>
          </a:p>
          <a:p>
            <a:endParaRPr lang="en-GB" baseline="0" dirty="0" smtClean="0"/>
          </a:p>
          <a:p>
            <a:r>
              <a:rPr lang="en-GB" baseline="0" dirty="0" smtClean="0"/>
              <a:t>The answer is to ‘gate’ calls to any API in an extension SDK with runtime checks to verify that a particular API is available to use. You do this using methods of the </a:t>
            </a:r>
            <a:r>
              <a:rPr lang="en-GB" baseline="0" dirty="0" err="1" smtClean="0"/>
              <a:t>Windows.Foundation.Metadata.ApiInformation</a:t>
            </a:r>
            <a:r>
              <a:rPr lang="en-GB" baseline="0" dirty="0" smtClean="0"/>
              <a:t> API. The most common method to use is </a:t>
            </a:r>
            <a:r>
              <a:rPr lang="en-GB" baseline="0" dirty="0" err="1" smtClean="0"/>
              <a:t>IsTypePresent</a:t>
            </a:r>
            <a:r>
              <a:rPr lang="en-GB" baseline="0" dirty="0" smtClean="0"/>
              <a:t>() which is a runtime check that the named API is actually loaded and usable wherever the app happens to be running.</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41</a:t>
            </a:fld>
            <a:endParaRPr lang="en-US"/>
          </a:p>
        </p:txBody>
      </p:sp>
    </p:spTree>
    <p:extLst>
      <p:ext uri="{BB962C8B-B14F-4D97-AF65-F5344CB8AC3E}">
        <p14:creationId xmlns:p14="http://schemas.microsoft.com/office/powerpoint/2010/main" val="3904060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F63EB2-27C4-4005-95F4-C350D39FBD3B}" type="slidenum">
              <a:rPr lang="en-US" smtClean="0"/>
              <a:t>43</a:t>
            </a:fld>
            <a:endParaRPr lang="en-US"/>
          </a:p>
        </p:txBody>
      </p:sp>
    </p:spTree>
    <p:extLst>
      <p:ext uri="{BB962C8B-B14F-4D97-AF65-F5344CB8AC3E}">
        <p14:creationId xmlns:p14="http://schemas.microsoft.com/office/powerpoint/2010/main" val="76624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application’s Package Manifest, you will have a declaration such as this.</a:t>
            </a:r>
          </a:p>
          <a:p>
            <a:endParaRPr lang="en-US" dirty="0" smtClean="0"/>
          </a:p>
          <a:p>
            <a:r>
              <a:rPr lang="en-US" dirty="0" smtClean="0"/>
              <a:t>What this says is that this app was built against UWP version 10.0.10240.0 (the first version that went on GA - General Availability). When you create your first UWP apps, the </a:t>
            </a:r>
            <a:r>
              <a:rPr lang="en-US" dirty="0" err="1" smtClean="0"/>
              <a:t>MaxVersionTested</a:t>
            </a:r>
            <a:r>
              <a:rPr lang="en-US" dirty="0" smtClean="0"/>
              <a:t> will also be set to 10.0.10240.0, but imagine a time in the future, when newer versions of the UWP have been released</a:t>
            </a:r>
            <a:r>
              <a:rPr lang="en-US" baseline="0" dirty="0" smtClean="0"/>
              <a:t> to install side by side with earlier versions.</a:t>
            </a:r>
          </a:p>
          <a:p>
            <a:endParaRPr lang="en-US" baseline="0" dirty="0" smtClean="0"/>
          </a:p>
          <a:p>
            <a:r>
              <a:rPr lang="en-US" baseline="0" dirty="0" smtClean="0"/>
              <a:t>If you the developer have tested this app on UWP version 10.5.0.0, you can declare this in the manifest. What this then says is that this app package will run just great on 10.5.0.0. It doesn’t mean it cannot run on later versions, just that if it does, then the runtime should enforce version 10.5.0.0 behaviors.</a:t>
            </a:r>
          </a:p>
          <a:p>
            <a:endParaRPr lang="en-US" baseline="0" dirty="0" smtClean="0"/>
          </a:p>
          <a:p>
            <a:r>
              <a:rPr lang="en-US" baseline="0" dirty="0" smtClean="0"/>
              <a:t>The Windows Store uses this information to ensure the best available version of an app package gets deployed to target machines.</a:t>
            </a:r>
            <a:endParaRPr lang="en-US" dirty="0" smtClean="0"/>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45</a:t>
            </a:fld>
            <a:endParaRPr lang="en-US"/>
          </a:p>
        </p:txBody>
      </p:sp>
    </p:spTree>
    <p:extLst>
      <p:ext uri="{BB962C8B-B14F-4D97-AF65-F5344CB8AC3E}">
        <p14:creationId xmlns:p14="http://schemas.microsoft.com/office/powerpoint/2010/main" val="3073834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C# Interactive Window is back in Visual Studio, as well as the command-line C# REPL window. (The Interactive Window is the REPL window inside Visual Studio.)</a:t>
            </a:r>
          </a:p>
          <a:p>
            <a:endParaRPr lang="en-GB" dirty="0" smtClean="0"/>
          </a:p>
          <a:p>
            <a:r>
              <a:rPr lang="en-GB" dirty="0" smtClean="0"/>
              <a:t>We've also released scripting APIs that enable you to build and run C# as a script. The scripting APIs are available on GitHub.</a:t>
            </a:r>
          </a:p>
          <a:p>
            <a:endParaRPr lang="en-GB" dirty="0" smtClean="0"/>
          </a:p>
          <a:p>
            <a:r>
              <a:rPr lang="en-GB" dirty="0" smtClean="0"/>
              <a:t>Additionally, we've released csi.exe, which is a tool that you can use to run a C# script file (.</a:t>
            </a:r>
            <a:r>
              <a:rPr lang="en-GB" dirty="0" err="1" smtClean="0"/>
              <a:t>csx</a:t>
            </a:r>
            <a:r>
              <a:rPr lang="en-GB" dirty="0" smtClean="0"/>
              <a:t>) from the Developer Command Prompt. For example, simply type </a:t>
            </a:r>
            <a:r>
              <a:rPr lang="en-GB" dirty="0" err="1" smtClean="0"/>
              <a:t>csi</a:t>
            </a:r>
            <a:r>
              <a:rPr lang="en-GB" dirty="0" smtClean="0"/>
              <a:t> </a:t>
            </a:r>
            <a:r>
              <a:rPr lang="en-GB" dirty="0" err="1" smtClean="0"/>
              <a:t>myScript.csx</a:t>
            </a:r>
            <a:r>
              <a:rPr lang="en-GB" dirty="0" smtClean="0"/>
              <a:t> to run your script file. Or, you can enter the command-line REPL mode to interactively evaluate snippets of C# code. To get to this mode, run the command </a:t>
            </a:r>
            <a:r>
              <a:rPr lang="en-GB" dirty="0" err="1" smtClean="0"/>
              <a:t>csi</a:t>
            </a:r>
            <a:r>
              <a:rPr lang="en-GB" dirty="0" smtClean="0"/>
              <a:t> without any arguments from the Developer Command Prompt.</a:t>
            </a:r>
          </a:p>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51</a:t>
            </a:fld>
            <a:endParaRPr lang="en-US"/>
          </a:p>
        </p:txBody>
      </p:sp>
    </p:spTree>
    <p:extLst>
      <p:ext uri="{BB962C8B-B14F-4D97-AF65-F5344CB8AC3E}">
        <p14:creationId xmlns:p14="http://schemas.microsoft.com/office/powerpoint/2010/main" val="2588324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Actually released in the Win Tools </a:t>
            </a:r>
            <a:r>
              <a:rPr lang="en-GB" smtClean="0"/>
              <a:t>1.1 update:</a:t>
            </a:r>
            <a:endParaRPr lang="en-GB" dirty="0" smtClean="0"/>
          </a:p>
          <a:p>
            <a:r>
              <a:rPr lang="en-GB" dirty="0" smtClean="0"/>
              <a:t>How the feature works. When the feature is enabled, .NET Native release builds no longer include the bulk of .NET locally within the app. Instead .NET is delivered through a "Shared </a:t>
            </a:r>
            <a:r>
              <a:rPr lang="en-GB" dirty="0" err="1" smtClean="0"/>
              <a:t>AppX</a:t>
            </a:r>
            <a:r>
              <a:rPr lang="en-GB" dirty="0" smtClean="0"/>
              <a:t> Framework Package". That means:</a:t>
            </a:r>
          </a:p>
          <a:p>
            <a:r>
              <a:rPr lang="en-GB" dirty="0" smtClean="0"/>
              <a:t>1.When customers download your app from the Store, this download doesn't contain the bulk of .NET</a:t>
            </a:r>
          </a:p>
          <a:p>
            <a:r>
              <a:rPr lang="en-GB" dirty="0" smtClean="0"/>
              <a:t>2.Instead, the right version of .NET gets automatically downloaded on-demand from the Store, and is shared between all apps that use it.</a:t>
            </a:r>
          </a:p>
          <a:p>
            <a:endParaRPr lang="en-GB" dirty="0" smtClean="0"/>
          </a:p>
          <a:p>
            <a:r>
              <a:rPr lang="en-GB" dirty="0" smtClean="0"/>
              <a:t>You can see how it's accomplished inside your app's bin\Release\x86\</a:t>
            </a:r>
            <a:r>
              <a:rPr lang="en-GB" dirty="0" err="1" smtClean="0"/>
              <a:t>ilc</a:t>
            </a:r>
            <a:r>
              <a:rPr lang="en-GB" dirty="0" smtClean="0"/>
              <a:t>\AppxManifest.xml file. It has a line like this, which is what the Store app obeys when installing your app:</a:t>
            </a:r>
          </a:p>
          <a:p>
            <a:endParaRPr lang="en-GB" dirty="0" smtClean="0"/>
          </a:p>
          <a:p>
            <a:r>
              <a:rPr lang="en-GB" dirty="0" smtClean="0"/>
              <a:t>&lt;</a:t>
            </a:r>
            <a:r>
              <a:rPr lang="en-GB" dirty="0" err="1" smtClean="0"/>
              <a:t>PackageDependency</a:t>
            </a:r>
            <a:r>
              <a:rPr lang="en-GB" dirty="0" smtClean="0"/>
              <a:t> Name="Microsoft.NET.Native.Framework.1.2" </a:t>
            </a:r>
          </a:p>
          <a:p>
            <a:r>
              <a:rPr lang="en-GB" dirty="0" err="1" smtClean="0"/>
              <a:t>MinVersion</a:t>
            </a:r>
            <a:r>
              <a:rPr lang="en-GB" dirty="0" smtClean="0"/>
              <a:t>="1.2.23231.0" /&gt; </a:t>
            </a:r>
          </a:p>
          <a:p>
            <a:r>
              <a:rPr lang="en-GB" dirty="0" smtClean="0"/>
              <a:t>You must opt-in by a configuration flag as follows. Within Visual Studio, right-click on your UWP project and unload project. Right-click once again and Edit the .</a:t>
            </a:r>
            <a:r>
              <a:rPr lang="en-GB" dirty="0" err="1" smtClean="0"/>
              <a:t>vbproj</a:t>
            </a:r>
            <a:r>
              <a:rPr lang="en-GB" dirty="0" smtClean="0"/>
              <a:t>/.</a:t>
            </a:r>
            <a:r>
              <a:rPr lang="en-GB" dirty="0" err="1" smtClean="0"/>
              <a:t>csproj</a:t>
            </a:r>
            <a:r>
              <a:rPr lang="en-GB" dirty="0" smtClean="0"/>
              <a:t>. Within this </a:t>
            </a:r>
            <a:r>
              <a:rPr lang="en-GB" dirty="0" err="1" smtClean="0"/>
              <a:t>proj</a:t>
            </a:r>
            <a:r>
              <a:rPr lang="en-GB" dirty="0" smtClean="0"/>
              <a:t> file, look for all three occurrences of &lt;</a:t>
            </a:r>
            <a:r>
              <a:rPr lang="en-GB" dirty="0" err="1" smtClean="0"/>
              <a:t>UseDotNetNativeToolchain</a:t>
            </a:r>
            <a:r>
              <a:rPr lang="en-GB" dirty="0" smtClean="0"/>
              <a:t>&gt; and add a new directive under them as shown above. By default, the three places that use the .NET Native toolchain are Release|x86, Release|x64 and </a:t>
            </a:r>
            <a:r>
              <a:rPr lang="en-GB" dirty="0" err="1" smtClean="0"/>
              <a:t>Release|Arm</a:t>
            </a:r>
            <a:r>
              <a:rPr lang="en-GB" dirty="0" smtClean="0"/>
              <a: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52</a:t>
            </a:fld>
            <a:endParaRPr lang="en-US"/>
          </a:p>
        </p:txBody>
      </p:sp>
    </p:spTree>
    <p:extLst>
      <p:ext uri="{BB962C8B-B14F-4D97-AF65-F5344CB8AC3E}">
        <p14:creationId xmlns:p14="http://schemas.microsoft.com/office/powerpoint/2010/main" val="1813873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gradFill>
                  <a:gsLst>
                    <a:gs pos="92035">
                      <a:srgbClr val="FFFFFF"/>
                    </a:gs>
                    <a:gs pos="74074">
                      <a:srgbClr val="FFFFFF"/>
                    </a:gs>
                  </a:gsLst>
                  <a:lin ang="5400000" scaled="0"/>
                </a:gradFill>
                <a:latin typeface="+mn-lt"/>
                <a:cs typeface="Segoe UI" panose="020B0502040204020203" pitchFamily="34" charset="0"/>
              </a:rPr>
              <a:t>In</a:t>
            </a:r>
            <a:r>
              <a:rPr lang="en-US" sz="900" baseline="0" dirty="0" smtClean="0">
                <a:gradFill>
                  <a:gsLst>
                    <a:gs pos="92035">
                      <a:srgbClr val="FFFFFF"/>
                    </a:gs>
                    <a:gs pos="74074">
                      <a:srgbClr val="FFFFFF"/>
                    </a:gs>
                  </a:gsLst>
                  <a:lin ang="5400000" scaled="0"/>
                </a:gradFill>
                <a:latin typeface="+mn-lt"/>
                <a:cs typeface="Segoe UI" panose="020B0502040204020203" pitchFamily="34" charset="0"/>
              </a:rPr>
              <a:t> the holiday 2015 timeframe, we’re bringing Windows 10 to phones with </a:t>
            </a:r>
            <a:r>
              <a:rPr lang="en-US" sz="900" b="1" baseline="0" dirty="0" smtClean="0">
                <a:gradFill>
                  <a:gsLst>
                    <a:gs pos="92035">
                      <a:srgbClr val="FFFFFF"/>
                    </a:gs>
                    <a:gs pos="74074">
                      <a:srgbClr val="FFFFFF"/>
                    </a:gs>
                  </a:gsLst>
                  <a:lin ang="5400000" scaled="0"/>
                </a:gradFill>
                <a:latin typeface="+mn-lt"/>
                <a:cs typeface="Segoe UI" panose="020B0502040204020203" pitchFamily="34" charset="0"/>
              </a:rPr>
              <a:t>Windows 10 Mobile</a:t>
            </a:r>
            <a:r>
              <a:rPr lang="en-US" sz="900" baseline="0" dirty="0" smtClean="0">
                <a:gradFill>
                  <a:gsLst>
                    <a:gs pos="92035">
                      <a:srgbClr val="FFFFFF"/>
                    </a:gs>
                    <a:gs pos="74074">
                      <a:srgbClr val="FFFFFF"/>
                    </a:gs>
                  </a:gsLst>
                  <a:lin ang="5400000" scaled="0"/>
                </a:gradFill>
                <a:latin typeface="+mn-lt"/>
                <a:cs typeface="Segoe UI" panose="020B0502040204020203" pitchFamily="34" charset="0"/>
              </a:rPr>
              <a:t>, as well as Xbox One with the </a:t>
            </a:r>
            <a:r>
              <a:rPr lang="en-US" sz="900" b="1" baseline="0" dirty="0" smtClean="0">
                <a:gradFill>
                  <a:gsLst>
                    <a:gs pos="92035">
                      <a:srgbClr val="FFFFFF"/>
                    </a:gs>
                    <a:gs pos="74074">
                      <a:srgbClr val="FFFFFF"/>
                    </a:gs>
                  </a:gsLst>
                  <a:lin ang="5400000" scaled="0"/>
                </a:gradFill>
                <a:latin typeface="+mn-lt"/>
                <a:cs typeface="Segoe UI" panose="020B0502040204020203" pitchFamily="34" charset="0"/>
              </a:rPr>
              <a:t>New Xbox One Experience</a:t>
            </a:r>
            <a:r>
              <a:rPr lang="en-US" sz="900" baseline="0" dirty="0" smtClean="0">
                <a:gradFill>
                  <a:gsLst>
                    <a:gs pos="92035">
                      <a:srgbClr val="FFFFFF"/>
                    </a:gs>
                    <a:gs pos="74074">
                      <a:srgbClr val="FFFFFF"/>
                    </a:gs>
                  </a:gsLst>
                  <a:lin ang="5400000" scaled="0"/>
                </a:gradFill>
                <a:latin typeface="+mn-lt"/>
                <a:cs typeface="Segoe UI" panose="020B0502040204020203" pitchFamily="34" charset="0"/>
              </a:rPr>
              <a:t>. There’s also a great lineup of new hardware available, ranging from our own </a:t>
            </a:r>
            <a:r>
              <a:rPr lang="en-US" sz="900" b="1" baseline="0" dirty="0" smtClean="0">
                <a:gradFill>
                  <a:gsLst>
                    <a:gs pos="92035">
                      <a:srgbClr val="FFFFFF"/>
                    </a:gs>
                    <a:gs pos="74074">
                      <a:srgbClr val="FFFFFF"/>
                    </a:gs>
                  </a:gsLst>
                  <a:lin ang="5400000" scaled="0"/>
                </a:gradFill>
                <a:latin typeface="+mn-lt"/>
                <a:cs typeface="Segoe UI" panose="020B0502040204020203" pitchFamily="34" charset="0"/>
              </a:rPr>
              <a:t>Microsoft Band 2</a:t>
            </a:r>
            <a:r>
              <a:rPr lang="en-US" sz="900" baseline="0" dirty="0" smtClean="0">
                <a:gradFill>
                  <a:gsLst>
                    <a:gs pos="92035">
                      <a:srgbClr val="FFFFFF"/>
                    </a:gs>
                    <a:gs pos="74074">
                      <a:srgbClr val="FFFFFF"/>
                    </a:gs>
                  </a:gsLst>
                  <a:lin ang="5400000" scaled="0"/>
                </a:gradFill>
                <a:latin typeface="+mn-lt"/>
                <a:cs typeface="Segoe UI" panose="020B0502040204020203" pitchFamily="34" charset="0"/>
              </a:rPr>
              <a:t>, new </a:t>
            </a:r>
            <a:r>
              <a:rPr lang="en-US" sz="900" b="1" baseline="0" dirty="0" smtClean="0">
                <a:gradFill>
                  <a:gsLst>
                    <a:gs pos="92035">
                      <a:srgbClr val="FFFFFF"/>
                    </a:gs>
                    <a:gs pos="74074">
                      <a:srgbClr val="FFFFFF"/>
                    </a:gs>
                  </a:gsLst>
                  <a:lin ang="5400000" scaled="0"/>
                </a:gradFill>
                <a:latin typeface="+mn-lt"/>
                <a:cs typeface="Segoe UI" panose="020B0502040204020203" pitchFamily="34" charset="0"/>
              </a:rPr>
              <a:t>Lumia 950 and 950 XL </a:t>
            </a:r>
            <a:r>
              <a:rPr lang="en-US" sz="900" baseline="0" dirty="0" smtClean="0">
                <a:gradFill>
                  <a:gsLst>
                    <a:gs pos="92035">
                      <a:srgbClr val="FFFFFF"/>
                    </a:gs>
                    <a:gs pos="74074">
                      <a:srgbClr val="FFFFFF"/>
                    </a:gs>
                  </a:gsLst>
                  <a:lin ang="5400000" scaled="0"/>
                </a:gradFill>
                <a:latin typeface="+mn-lt"/>
                <a:cs typeface="Segoe UI" panose="020B0502040204020203" pitchFamily="34" charset="0"/>
              </a:rPr>
              <a:t>phones, to </a:t>
            </a:r>
            <a:r>
              <a:rPr lang="en-US" sz="900" b="1" baseline="0" dirty="0" smtClean="0">
                <a:gradFill>
                  <a:gsLst>
                    <a:gs pos="92035">
                      <a:srgbClr val="FFFFFF"/>
                    </a:gs>
                    <a:gs pos="74074">
                      <a:srgbClr val="FFFFFF"/>
                    </a:gs>
                  </a:gsLst>
                  <a:lin ang="5400000" scaled="0"/>
                </a:gradFill>
                <a:latin typeface="+mn-lt"/>
                <a:cs typeface="Segoe UI" panose="020B0502040204020203" pitchFamily="34" charset="0"/>
              </a:rPr>
              <a:t>Surface Pro 4 </a:t>
            </a:r>
            <a:r>
              <a:rPr lang="en-US" sz="900" baseline="0" dirty="0" smtClean="0">
                <a:gradFill>
                  <a:gsLst>
                    <a:gs pos="92035">
                      <a:srgbClr val="FFFFFF"/>
                    </a:gs>
                    <a:gs pos="74074">
                      <a:srgbClr val="FFFFFF"/>
                    </a:gs>
                  </a:gsLst>
                  <a:lin ang="5400000" scaled="0"/>
                </a:gradFill>
                <a:latin typeface="+mn-lt"/>
                <a:cs typeface="Segoe UI" panose="020B0502040204020203" pitchFamily="34" charset="0"/>
              </a:rPr>
              <a:t>and </a:t>
            </a:r>
            <a:r>
              <a:rPr lang="en-US" sz="900" b="1" baseline="0" dirty="0" smtClean="0">
                <a:gradFill>
                  <a:gsLst>
                    <a:gs pos="92035">
                      <a:srgbClr val="FFFFFF"/>
                    </a:gs>
                    <a:gs pos="74074">
                      <a:srgbClr val="FFFFFF"/>
                    </a:gs>
                  </a:gsLst>
                  <a:lin ang="5400000" scaled="0"/>
                </a:gradFill>
                <a:latin typeface="+mn-lt"/>
                <a:cs typeface="Segoe UI" panose="020B0502040204020203" pitchFamily="34" charset="0"/>
              </a:rPr>
              <a:t>Surface Book</a:t>
            </a:r>
            <a:r>
              <a:rPr lang="en-US" sz="900" baseline="0" dirty="0" smtClean="0">
                <a:gradFill>
                  <a:gsLst>
                    <a:gs pos="92035">
                      <a:srgbClr val="FFFFFF"/>
                    </a:gs>
                    <a:gs pos="74074">
                      <a:srgbClr val="FFFFFF"/>
                    </a:gs>
                  </a:gsLst>
                  <a:lin ang="5400000" scaled="0"/>
                </a:gradFill>
                <a:latin typeface="+mn-lt"/>
                <a:cs typeface="Segoe UI" panose="020B0502040204020203" pitchFamily="34" charset="0"/>
              </a:rPr>
              <a:t>, alongside </a:t>
            </a:r>
            <a:r>
              <a:rPr lang="en-US" sz="900" b="1" baseline="0" dirty="0" smtClean="0">
                <a:gradFill>
                  <a:gsLst>
                    <a:gs pos="92035">
                      <a:srgbClr val="FFFFFF"/>
                    </a:gs>
                    <a:gs pos="74074">
                      <a:srgbClr val="FFFFFF"/>
                    </a:gs>
                  </a:gsLst>
                  <a:lin ang="5400000" scaled="0"/>
                </a:gradFill>
                <a:latin typeface="+mn-lt"/>
                <a:cs typeface="Segoe UI" panose="020B0502040204020203" pitchFamily="34" charset="0"/>
              </a:rPr>
              <a:t>great hardware from our OEM partners</a:t>
            </a:r>
            <a:r>
              <a:rPr lang="en-US" sz="900" baseline="0" dirty="0" smtClean="0">
                <a:gradFill>
                  <a:gsLst>
                    <a:gs pos="92035">
                      <a:srgbClr val="FFFFFF"/>
                    </a:gs>
                    <a:gs pos="74074">
                      <a:srgbClr val="FFFFFF"/>
                    </a:gs>
                  </a:gsLst>
                  <a:lin ang="5400000" scaled="0"/>
                </a:gradFill>
                <a:latin typeface="+mn-lt"/>
                <a:cs typeface="Segoe UI" panose="020B0502040204020203" pitchFamily="34" charset="0"/>
              </a:rPr>
              <a:t>.</a:t>
            </a:r>
            <a:endParaRPr lang="en-US" sz="900" dirty="0" smtClean="0">
              <a:gradFill>
                <a:gsLst>
                  <a:gs pos="92035">
                    <a:srgbClr val="FFFFFF"/>
                  </a:gs>
                  <a:gs pos="74074">
                    <a:srgbClr val="FFFFFF"/>
                  </a:gs>
                </a:gsLst>
                <a:lin ang="5400000" scaled="0"/>
              </a:gra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41685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Visual Studio 2015 comes in a number of editions that serve the needs of different groups of developers.</a:t>
            </a:r>
          </a:p>
          <a:p>
            <a:endParaRPr lang="en-GB" dirty="0" smtClean="0"/>
          </a:p>
          <a:p>
            <a:r>
              <a:rPr lang="en-GB" dirty="0" smtClean="0"/>
              <a:t>Visual Studio Enterprise</a:t>
            </a:r>
            <a:r>
              <a:rPr lang="en-GB" baseline="0" dirty="0" smtClean="0"/>
              <a:t> with MSDN is an Enterprise grade solution with advanced capabilities for teams working on projects of any size or complexity, including advanced testing and DevOps.</a:t>
            </a:r>
          </a:p>
          <a:p>
            <a:endParaRPr lang="en-GB" baseline="0" dirty="0" smtClean="0"/>
          </a:p>
          <a:p>
            <a:r>
              <a:rPr lang="en-GB" baseline="0" dirty="0" smtClean="0"/>
              <a:t>Visual Studio Professional with MSDN offers professional developer tools and services for individual developers or small teams.</a:t>
            </a:r>
          </a:p>
          <a:p>
            <a:endParaRPr lang="en-GB" baseline="0" dirty="0" smtClean="0"/>
          </a:p>
          <a:p>
            <a:r>
              <a:rPr lang="en-GB" baseline="0" dirty="0" smtClean="0"/>
              <a:t>Visual Studio Community is a free, full-featured and extensible tool for developers building non-enterprise applications.</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8956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 can you do development?</a:t>
            </a:r>
          </a:p>
          <a:p>
            <a:r>
              <a:rPr lang="en-GB" dirty="0" smtClean="0"/>
              <a:t>Visual</a:t>
            </a:r>
            <a:r>
              <a:rPr lang="en-GB" baseline="0" dirty="0" smtClean="0"/>
              <a:t> Studio 2015 and the Tools for Windows 10 can run on PCs running Windows 10, on PCs running Windows 8.1 and on Windows Server 2012 R2.</a:t>
            </a:r>
          </a:p>
          <a:p>
            <a:r>
              <a:rPr lang="en-GB" baseline="0" dirty="0" smtClean="0"/>
              <a:t>To get the best developer experience including full availability of tooling features such as the visual designer, you should use a machine running Windows 10.</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170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you are interested in developing for Windows 10 and want to test out the Windows Bridge for iOS or </a:t>
            </a:r>
            <a:r>
              <a:rPr lang="en-GB" dirty="0" err="1" smtClean="0"/>
              <a:t>IoT</a:t>
            </a:r>
            <a:r>
              <a:rPr lang="en-GB" dirty="0" smtClean="0"/>
              <a:t> development or just UWP development in general, we are releasing 60 day evaluation developer virtual machines (VM) on Windows Dev Center.  These VMs will have the latest snapshots of the develop tools for Azure and Windows </a:t>
            </a:r>
            <a:r>
              <a:rPr lang="en-GB" dirty="0" err="1" smtClean="0"/>
              <a:t>IoT</a:t>
            </a:r>
            <a:r>
              <a:rPr lang="en-GB" dirty="0" smtClean="0"/>
              <a:t> Core as well.  Additionally, the VMs contain the Windows UWP samples from </a:t>
            </a:r>
            <a:r>
              <a:rPr lang="en-GB" dirty="0" err="1" smtClean="0"/>
              <a:t>Github</a:t>
            </a:r>
            <a:r>
              <a:rPr lang="en-GB" dirty="0" smtClean="0"/>
              <a:t>.  These VMs will be releases in multiple virtual hard disc formats as well: Hyper-V, Parallels, </a:t>
            </a:r>
            <a:r>
              <a:rPr lang="en-GB" dirty="0" err="1" smtClean="0"/>
              <a:t>VirtualBox</a:t>
            </a:r>
            <a:r>
              <a:rPr lang="en-GB" dirty="0" smtClean="0"/>
              <a:t>, and VMWare.  </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56</a:t>
            </a:fld>
            <a:endParaRPr lang="en-US"/>
          </a:p>
        </p:txBody>
      </p:sp>
    </p:spTree>
    <p:extLst>
      <p:ext uri="{BB962C8B-B14F-4D97-AF65-F5344CB8AC3E}">
        <p14:creationId xmlns:p14="http://schemas.microsoft.com/office/powerpoint/2010/main" val="39481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for any questions on</a:t>
            </a:r>
            <a:r>
              <a:rPr lang="en-GB" baseline="0" dirty="0" smtClean="0"/>
              <a:t> how to build apps for Windows 10, and for access to the Dev Center, or to take part in the forums, go to our home on the web: dev.windows.com.</a:t>
            </a:r>
          </a:p>
          <a:p>
            <a:r>
              <a:rPr lang="en-GB" baseline="0" dirty="0" smtClean="0"/>
              <a:t>Here you will find tutorials, samples, getting started guides and access to the full documentation.</a:t>
            </a:r>
          </a:p>
          <a:p>
            <a:endParaRPr lang="en-GB" baseline="0" dirty="0" smtClean="0"/>
          </a:p>
          <a:p>
            <a:r>
              <a:rPr lang="en-GB" baseline="0" dirty="0" smtClean="0"/>
              <a:t>Everything you need to help you create great UWP apps </a:t>
            </a:r>
            <a:r>
              <a:rPr lang="en-GB" baseline="0" smtClean="0"/>
              <a:t>for Windows 10!</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10923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we’ll </a:t>
            </a:r>
            <a:r>
              <a:rPr lang="en-US" b="1" dirty="0" smtClean="0"/>
              <a:t>continue to</a:t>
            </a:r>
            <a:r>
              <a:rPr lang="en-US" b="1" baseline="0" dirty="0" smtClean="0"/>
              <a:t> bring our device family together early 2016 </a:t>
            </a:r>
            <a:r>
              <a:rPr lang="en-US" baseline="0" dirty="0" smtClean="0"/>
              <a:t>with new experiences across </a:t>
            </a:r>
            <a:r>
              <a:rPr lang="en-US" b="1" baseline="0" dirty="0" smtClean="0"/>
              <a:t>Microsoft HoloLens </a:t>
            </a:r>
            <a:r>
              <a:rPr lang="en-US" baseline="0" dirty="0" smtClean="0"/>
              <a:t>and </a:t>
            </a:r>
            <a:r>
              <a:rPr lang="en-US" b="1" baseline="0" dirty="0" smtClean="0"/>
              <a:t>Surface Hub</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3917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Another way adaptive apps can be used on Windows 10 is with a feature we call </a:t>
            </a:r>
            <a:r>
              <a:rPr lang="en-US" b="1" dirty="0" smtClean="0"/>
              <a:t>Windows Continuum</a:t>
            </a:r>
            <a:r>
              <a:rPr lang="en-US" dirty="0" smtClean="0"/>
              <a:t>. You may</a:t>
            </a:r>
            <a:r>
              <a:rPr lang="en-US" baseline="0" dirty="0" smtClean="0"/>
              <a:t> already be familiar with Continuum on 2-in-1 devices like the Microsoft Surface, where Windows optimizes its user experience to touch input without the keyboard attached and the more traditional “desktop” user experience with it attached.</a:t>
            </a:r>
          </a:p>
          <a:p>
            <a:endParaRPr lang="en-US" baseline="0" dirty="0" smtClean="0"/>
          </a:p>
          <a:p>
            <a:r>
              <a:rPr lang="en-US" dirty="0" smtClean="0"/>
              <a:t>With </a:t>
            </a:r>
            <a:r>
              <a:rPr lang="en-US" b="1" dirty="0" smtClean="0"/>
              <a:t>Continuum for Phones</a:t>
            </a:r>
            <a:r>
              <a:rPr lang="en-US" dirty="0" smtClean="0"/>
              <a:t>, users can connect</a:t>
            </a:r>
            <a:r>
              <a:rPr lang="en-US" baseline="0" dirty="0" smtClean="0"/>
              <a:t> either wirelessly or using the wired </a:t>
            </a:r>
            <a:r>
              <a:rPr lang="en-US" b="1" baseline="0" dirty="0" smtClean="0"/>
              <a:t>Microsoft Display Dock </a:t>
            </a:r>
            <a:r>
              <a:rPr lang="en-US" baseline="0" dirty="0" smtClean="0"/>
              <a:t>(http://www.microsoft.com/en-us/mobile/accessory/hd-500/) to their monitor, keyboard and mouse to use the adaptive apps on their phone on the large screen with precise input.</a:t>
            </a:r>
          </a:p>
          <a:p>
            <a:endParaRPr lang="en-US" baseline="0" dirty="0" smtClean="0"/>
          </a:p>
          <a:p>
            <a:r>
              <a:rPr lang="en-US" baseline="0" dirty="0" err="1" smtClean="0"/>
              <a:t>Clickthrough</a:t>
            </a:r>
            <a:r>
              <a:rPr lang="en-US" baseline="0" dirty="0" smtClean="0"/>
              <a:t>:</a:t>
            </a:r>
          </a:p>
          <a:p>
            <a:r>
              <a:rPr lang="en-US" baseline="0" dirty="0" smtClean="0"/>
              <a:t>&lt;click&gt;</a:t>
            </a:r>
          </a:p>
          <a:p>
            <a:r>
              <a:rPr lang="en-US" baseline="0" dirty="0" smtClean="0"/>
              <a:t>App opens on phone</a:t>
            </a:r>
          </a:p>
          <a:p>
            <a:r>
              <a:rPr lang="en-US" baseline="0" dirty="0" smtClean="0"/>
              <a:t>&lt;click&gt;</a:t>
            </a:r>
          </a:p>
          <a:p>
            <a:r>
              <a:rPr lang="en-US" baseline="0" dirty="0" smtClean="0"/>
              <a:t>App is opened on monitor, allowing phone to be used for other tasks</a:t>
            </a:r>
          </a:p>
          <a:p>
            <a:r>
              <a:rPr lang="en-US" baseline="0" dirty="0" smtClean="0"/>
              <a:t>&lt;click&gt;</a:t>
            </a:r>
          </a:p>
          <a:p>
            <a:r>
              <a:rPr lang="en-US" baseline="0" dirty="0" smtClean="0"/>
              <a:t>User can use app on monitor with keyboard and mouse</a:t>
            </a:r>
          </a:p>
          <a:p>
            <a:r>
              <a:rPr lang="en-US" baseline="0" dirty="0" smtClean="0"/>
              <a:t>&lt;click&gt;</a:t>
            </a:r>
          </a:p>
          <a:p>
            <a:r>
              <a:rPr lang="en-US" baseline="0" dirty="0" smtClean="0"/>
              <a:t>App can be opened back on the phone to continue the mobile experience</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11</a:t>
            </a:fld>
            <a:endParaRPr lang="en-US"/>
          </a:p>
        </p:txBody>
      </p:sp>
    </p:spTree>
    <p:extLst>
      <p:ext uri="{BB962C8B-B14F-4D97-AF65-F5344CB8AC3E}">
        <p14:creationId xmlns:p14="http://schemas.microsoft.com/office/powerpoint/2010/main" val="267455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starts with login …. Windows</a:t>
            </a:r>
            <a:r>
              <a:rPr lang="en-US" baseline="0" dirty="0" smtClean="0"/>
              <a:t> knows who you am.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Windows 10 will support </a:t>
            </a:r>
            <a:r>
              <a:rPr lang="en-US" sz="1200" b="1" kern="1200" dirty="0" smtClean="0">
                <a:solidFill>
                  <a:schemeClr val="tx1"/>
                </a:solidFill>
                <a:effectLst/>
                <a:latin typeface="+mn-lt"/>
                <a:ea typeface="+mn-ea"/>
                <a:cs typeface="+mn-cs"/>
              </a:rPr>
              <a:t>Microsoft Passport</a:t>
            </a:r>
            <a:r>
              <a:rPr lang="en-US" sz="1200" kern="1200" dirty="0" smtClean="0">
                <a:solidFill>
                  <a:schemeClr val="tx1"/>
                </a:solidFill>
                <a:effectLst/>
                <a:latin typeface="+mn-lt"/>
                <a:ea typeface="+mn-ea"/>
                <a:cs typeface="+mn-cs"/>
              </a:rPr>
              <a:t>, which allows you to authenticate your users without a password at all. Windows Hello biometrics unlock Microsoft Passport, for a truly seamless experience that is more secure than today’s world of complicated passwords</a:t>
            </a:r>
            <a:r>
              <a:rPr lang="en-US" sz="1200" kern="1200" baseline="0" dirty="0" smtClean="0">
                <a:solidFill>
                  <a:schemeClr val="tx1"/>
                </a:solidFill>
                <a:effectLst/>
                <a:latin typeface="+mn-lt"/>
                <a:ea typeface="+mn-ea"/>
                <a:cs typeface="+mn-cs"/>
              </a:rPr>
              <a:t> to provide </a:t>
            </a:r>
            <a:r>
              <a:rPr lang="en-US" sz="1200" b="1" kern="1200" dirty="0" smtClean="0">
                <a:solidFill>
                  <a:schemeClr val="tx1"/>
                </a:solidFill>
                <a:effectLst/>
                <a:latin typeface="+mn-lt"/>
                <a:ea typeface="+mn-ea"/>
                <a:cs typeface="+mn-cs"/>
              </a:rPr>
              <a:t>reliable, friction free authentication with full access to all experiences and commerce.</a:t>
            </a:r>
            <a:endParaRPr lang="en-US" baseline="0" dirty="0" smtClean="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96061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From there it can provide me personalized, experiences and recommendations for me.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8122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050" b="1" baseline="0" dirty="0" smtClean="0"/>
              <a:t>Microsoft Passport</a:t>
            </a:r>
            <a:r>
              <a:rPr lang="en-US" sz="1050" b="0" baseline="0" dirty="0" smtClean="0"/>
              <a:t>: this is the technology which create the multi-factor authentication platform a developer can leverage. It uses public private key pairs for users and their apps, if available </a:t>
            </a:r>
            <a:r>
              <a:rPr lang="en-US" sz="1050" b="1" baseline="0" dirty="0" smtClean="0"/>
              <a:t>protected by the TPM chip</a:t>
            </a:r>
            <a:r>
              <a:rPr lang="en-US" sz="1050" b="0" baseline="0" dirty="0" smtClean="0"/>
              <a:t>. You have to </a:t>
            </a:r>
            <a:r>
              <a:rPr lang="en-US" sz="1050" b="1" baseline="0" dirty="0" smtClean="0"/>
              <a:t>set up a pin </a:t>
            </a:r>
            <a:r>
              <a:rPr lang="en-US" sz="1050" b="0" baseline="0" dirty="0" smtClean="0"/>
              <a:t>in the OS to enable Microsoft Passport. The PIN and access to the physical machine is what makes this more secure than just login name and password. (you cant start guessing the PIN code in your little room at the other side of the world if you don’t have the machine)</a:t>
            </a:r>
          </a:p>
          <a:p>
            <a:pPr marL="0" marR="0" indent="0" algn="l" defTabSz="685800" rtl="0" eaLnBrk="1" fontAlgn="auto" latinLnBrk="0" hangingPunct="1">
              <a:lnSpc>
                <a:spcPct val="100000"/>
              </a:lnSpc>
              <a:spcBef>
                <a:spcPts val="0"/>
              </a:spcBef>
              <a:spcAft>
                <a:spcPts val="0"/>
              </a:spcAft>
              <a:buClrTx/>
              <a:buSzTx/>
              <a:buFontTx/>
              <a:buNone/>
              <a:tabLst/>
              <a:defRPr/>
            </a:pPr>
            <a:r>
              <a:rPr lang="en-US" sz="1050" b="0" baseline="0" dirty="0" smtClean="0"/>
              <a:t>The TPM chip can help here in protecting against brute-forcing etc. (Every Windows Phone has a TPM chip for example and more and more PCs and laptops have them as well. If there is no TPM chip we create and protect the keys in software.</a:t>
            </a:r>
          </a:p>
          <a:p>
            <a:pPr marL="0" marR="0" indent="0" algn="l" defTabSz="685800" rtl="0" eaLnBrk="1" fontAlgn="auto" latinLnBrk="0" hangingPunct="1">
              <a:lnSpc>
                <a:spcPct val="100000"/>
              </a:lnSpc>
              <a:spcBef>
                <a:spcPts val="0"/>
              </a:spcBef>
              <a:spcAft>
                <a:spcPts val="0"/>
              </a:spcAft>
              <a:buClrTx/>
              <a:buSzTx/>
              <a:buFontTx/>
              <a:buNone/>
              <a:tabLst/>
              <a:defRPr/>
            </a:pPr>
            <a:endParaRPr lang="en-US" sz="1050" b="0"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sz="1050" b="1" baseline="0" dirty="0" smtClean="0"/>
              <a:t>Windows Hello</a:t>
            </a:r>
            <a:r>
              <a:rPr lang="en-US" sz="1050" b="0" baseline="0" dirty="0" smtClean="0"/>
              <a:t> is our biometric framework and this can replace the pin for something more convenient like face recognition, fingerprint or iris scan.</a:t>
            </a:r>
            <a:endParaRPr lang="en-US" sz="1050" b="0" dirty="0" smtClean="0"/>
          </a:p>
          <a:p>
            <a:pPr marL="0" marR="0" indent="0" algn="l" defTabSz="685800" rtl="0" eaLnBrk="1" fontAlgn="auto" latinLnBrk="0" hangingPunct="1">
              <a:lnSpc>
                <a:spcPct val="100000"/>
              </a:lnSpc>
              <a:spcBef>
                <a:spcPts val="0"/>
              </a:spcBef>
              <a:spcAft>
                <a:spcPts val="0"/>
              </a:spcAft>
              <a:buClrTx/>
              <a:buSzTx/>
              <a:buFontTx/>
              <a:buNone/>
              <a:tabLst/>
              <a:defRPr/>
            </a:pPr>
            <a:endParaRPr lang="en-US" sz="1050" b="1"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sz="1050" b="1" dirty="0" smtClean="0"/>
              <a:t>So</a:t>
            </a:r>
            <a:r>
              <a:rPr lang="en-US" sz="1050" b="1" baseline="0" dirty="0" smtClean="0"/>
              <a:t> to be very clear Microsoft Passport is what you enable when you set up the PIN in the OS, Windows Hello is replacing that PIN with a biometric gesture.</a:t>
            </a:r>
            <a:endParaRPr lang="en-US" sz="1050" b="1" dirty="0" smtClean="0"/>
          </a:p>
          <a:p>
            <a:pPr marL="0" marR="0" indent="0" algn="l" defTabSz="685800" rtl="0" eaLnBrk="1" fontAlgn="auto" latinLnBrk="0" hangingPunct="1">
              <a:lnSpc>
                <a:spcPct val="100000"/>
              </a:lnSpc>
              <a:spcBef>
                <a:spcPts val="0"/>
              </a:spcBef>
              <a:spcAft>
                <a:spcPts val="0"/>
              </a:spcAft>
              <a:buClrTx/>
              <a:buSzTx/>
              <a:buFontTx/>
              <a:buNone/>
              <a:tabLst/>
              <a:defRPr/>
            </a:pPr>
            <a:endParaRPr lang="en-US" sz="1050" b="1"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sz="1050" b="1" dirty="0" smtClean="0"/>
              <a:t>Enterprise credential protection using Virtual Secure Mode (VSM)</a:t>
            </a:r>
            <a:br>
              <a:rPr lang="en-US" sz="1050" b="1" dirty="0" smtClean="0"/>
            </a:br>
            <a:r>
              <a:rPr lang="en-US" sz="900" dirty="0" smtClean="0">
                <a:solidFill>
                  <a:srgbClr val="525252"/>
                </a:solidFill>
              </a:rPr>
              <a:t>Microsoft Passport provides great protection to your users credentials, however you may not be aware that  your user’s derived credentials which are used for single sign-in (SSO), may also be under attack. Windows uses hardware-based virtualization to isolate and help protect derived credentials from malware and attackers even if Windows itself has been compromised.</a:t>
            </a:r>
          </a:p>
        </p:txBody>
      </p:sp>
      <p:sp>
        <p:nvSpPr>
          <p:cNvPr id="4" name="Slide Number Placeholder 3"/>
          <p:cNvSpPr>
            <a:spLocks noGrp="1"/>
          </p:cNvSpPr>
          <p:nvPr>
            <p:ph type="sldNum" sz="quarter" idx="10"/>
          </p:nvPr>
        </p:nvSpPr>
        <p:spPr/>
        <p:txBody>
          <a:bodyPr/>
          <a:lstStyle/>
          <a:p>
            <a:fld id="{36DAC288-28CF-40C3-A408-271E9A37F250}" type="slidenum">
              <a:rPr lang="en-US" smtClean="0"/>
              <a:t>21</a:t>
            </a:fld>
            <a:endParaRPr lang="en-US"/>
          </a:p>
        </p:txBody>
      </p:sp>
    </p:spTree>
    <p:extLst>
      <p:ext uri="{BB962C8B-B14F-4D97-AF65-F5344CB8AC3E}">
        <p14:creationId xmlns:p14="http://schemas.microsoft.com/office/powerpoint/2010/main" val="904162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In fact there are </a:t>
            </a:r>
            <a:r>
              <a:rPr lang="en-US" sz="900" b="1" kern="1200" dirty="0" smtClean="0">
                <a:solidFill>
                  <a:schemeClr val="tx1"/>
                </a:solidFill>
                <a:effectLst/>
                <a:latin typeface="Segoe UI Light" pitchFamily="34" charset="0"/>
                <a:ea typeface="+mn-ea"/>
                <a:cs typeface="+mn-cs"/>
              </a:rPr>
              <a:t>hundreds of millions of users </a:t>
            </a:r>
            <a:r>
              <a:rPr lang="en-US" sz="900" kern="1200" baseline="0" dirty="0" smtClean="0">
                <a:solidFill>
                  <a:schemeClr val="tx1"/>
                </a:solidFill>
                <a:effectLst/>
                <a:latin typeface="Segoe UI Light" pitchFamily="34" charset="0"/>
                <a:ea typeface="+mn-ea"/>
                <a:cs typeface="+mn-cs"/>
              </a:rPr>
              <a:t>running Windows globally and b</a:t>
            </a:r>
            <a:r>
              <a:rPr lang="en-US" sz="900" dirty="0" smtClean="0">
                <a:effectLst/>
              </a:rPr>
              <a:t>ased on Microsoft internal estimates, small to medium businesses alone spend </a:t>
            </a:r>
            <a:r>
              <a:rPr lang="en-US" sz="900" b="1" dirty="0" smtClean="0">
                <a:effectLst/>
              </a:rPr>
              <a:t>tens of</a:t>
            </a:r>
            <a:r>
              <a:rPr lang="en-US" sz="900" b="1" baseline="0" dirty="0" smtClean="0">
                <a:effectLst/>
              </a:rPr>
              <a:t> billions of dollars </a:t>
            </a:r>
            <a:r>
              <a:rPr lang="en-US" sz="900" dirty="0" smtClean="0">
                <a:effectLst/>
              </a:rPr>
              <a:t>(USD) annually on desktop software, applications and utilities. </a:t>
            </a:r>
            <a:endParaRPr lang="en-US" sz="900" kern="1200" baseline="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r>
              <a:rPr lang="en-US" sz="800" kern="1200" dirty="0" smtClean="0">
                <a:solidFill>
                  <a:schemeClr val="tx1"/>
                </a:solidFill>
                <a:effectLst/>
                <a:latin typeface="+mn-lt"/>
                <a:ea typeface="+mn-ea"/>
                <a:cs typeface="+mn-cs"/>
              </a:rPr>
              <a:t>The </a:t>
            </a:r>
            <a:r>
              <a:rPr lang="en-US" b="0" dirty="0" smtClean="0"/>
              <a:t>Windows Store for Business </a:t>
            </a:r>
            <a:r>
              <a:rPr lang="en-US" sz="800" kern="1200" dirty="0" smtClean="0">
                <a:solidFill>
                  <a:schemeClr val="tx1"/>
                </a:solidFill>
                <a:effectLst/>
                <a:latin typeface="+mn-lt"/>
                <a:ea typeface="+mn-ea"/>
                <a:cs typeface="+mn-cs"/>
              </a:rPr>
              <a:t>will represent a new opportunity to increase developer reach and revenue possibilities by providing visibility and access to a large installed base of Windows 10 business and education</a:t>
            </a:r>
            <a:r>
              <a:rPr lang="en-US" sz="800" kern="1200" baseline="0" dirty="0" smtClean="0">
                <a:solidFill>
                  <a:schemeClr val="tx1"/>
                </a:solidFill>
                <a:effectLst/>
                <a:latin typeface="+mn-lt"/>
                <a:ea typeface="+mn-ea"/>
                <a:cs typeface="+mn-cs"/>
              </a:rPr>
              <a:t> </a:t>
            </a:r>
            <a:r>
              <a:rPr lang="en-US" sz="800" kern="1200" dirty="0" smtClean="0">
                <a:solidFill>
                  <a:schemeClr val="tx1"/>
                </a:solidFill>
                <a:effectLst/>
                <a:latin typeface="+mn-lt"/>
                <a:ea typeface="+mn-ea"/>
                <a:cs typeface="+mn-cs"/>
              </a:rPr>
              <a:t>customers across device types – including PCs, tablets and phones – with a single universal app.  Business models such as volume distribution will enable developers to make their apps broadly available to organizations of all sizes.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We made it simple. Through a single Dev Center submission process you can make your application available in the consumer as well as the </a:t>
            </a:r>
            <a:r>
              <a:rPr lang="en-US" sz="900" b="0" dirty="0" smtClean="0"/>
              <a:t>Windows Store for Business</a:t>
            </a:r>
            <a:r>
              <a:rPr lang="en-US" sz="900" kern="1200" dirty="0" smtClean="0">
                <a:solidFill>
                  <a:schemeClr val="tx1"/>
                </a:solidFill>
                <a:effectLst/>
                <a:latin typeface="Segoe UI Light" pitchFamily="34" charset="0"/>
                <a:ea typeface="+mn-ea"/>
                <a:cs typeface="+mn-cs"/>
              </a:rPr>
              <a:t>. Various </a:t>
            </a:r>
            <a:r>
              <a:rPr lang="en-US" sz="900" b="1" kern="1200" dirty="0" smtClean="0">
                <a:solidFill>
                  <a:schemeClr val="tx1"/>
                </a:solidFill>
                <a:effectLst/>
                <a:latin typeface="Segoe UI Light" pitchFamily="34" charset="0"/>
                <a:ea typeface="+mn-ea"/>
                <a:cs typeface="+mn-cs"/>
              </a:rPr>
              <a:t>payments instruments for organizations will be added over time</a:t>
            </a:r>
            <a:r>
              <a:rPr lang="en-US" sz="900" kern="1200" dirty="0" smtClean="0">
                <a:solidFill>
                  <a:schemeClr val="tx1"/>
                </a:solidFill>
                <a:effectLst/>
                <a:latin typeface="Segoe UI Light" pitchFamily="34" charset="0"/>
                <a:ea typeface="+mn-ea"/>
                <a:cs typeface="+mn-cs"/>
              </a:rPr>
              <a:t>.</a:t>
            </a: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25</a:t>
            </a:fld>
            <a:endParaRPr lang="en-US"/>
          </a:p>
        </p:txBody>
      </p:sp>
    </p:spTree>
    <p:extLst>
      <p:ext uri="{BB962C8B-B14F-4D97-AF65-F5344CB8AC3E}">
        <p14:creationId xmlns:p14="http://schemas.microsoft.com/office/powerpoint/2010/main" val="95035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With Windows 10, Azure Active Directory (AAD) users gain the ability to securely roam their user settings and application data to the Microsoft Azure cloud. Roaming provides users with a synchronized experience across all their Windows devices and reduces the time needed for configuring a new device. AAD Roaming operates very similarly to the standard, consumer Microsoft Account (MSA) roaming that existed in Windows 8.1. </a:t>
            </a:r>
          </a:p>
          <a:p>
            <a:r>
              <a:rPr lang="en-GB" dirty="0" smtClean="0"/>
              <a:t>However, AAD Roaming offers a few extra benefits compared to MSA Roaming, including: </a:t>
            </a:r>
          </a:p>
          <a:p>
            <a:endParaRPr lang="en-GB" dirty="0" smtClean="0"/>
          </a:p>
          <a:p>
            <a:r>
              <a:rPr lang="en-GB" dirty="0" smtClean="0"/>
              <a:t>* Separation of corporate and consumer data – Organizations are in control of their data, and there is no mixing of corporate data in a consumer cloud. </a:t>
            </a:r>
          </a:p>
          <a:p>
            <a:endParaRPr lang="en-GB" dirty="0" smtClean="0"/>
          </a:p>
          <a:p>
            <a:r>
              <a:rPr lang="en-GB" dirty="0" smtClean="0"/>
              <a:t>* Enhanced security via Azure RMS encryption – Data is encrypted before leaving the user’s Windows 10 device, and data stays encrypted at rest in the cloud. Organizations have the ability to manage their own encryption keys with an Azure RMS subscription. </a:t>
            </a:r>
          </a:p>
          <a:p>
            <a:endParaRPr lang="en-GB" dirty="0" smtClean="0"/>
          </a:p>
          <a:p>
            <a:r>
              <a:rPr lang="en-GB" dirty="0" smtClean="0"/>
              <a:t>* Management and monitoring services – Available in the Azure Admin portal. </a:t>
            </a:r>
          </a:p>
          <a:p>
            <a:endParaRPr lang="en-GB" dirty="0" smtClean="0"/>
          </a:p>
          <a:p>
            <a:r>
              <a:rPr lang="en-GB" dirty="0" smtClean="0"/>
              <a:t>AAD roaming is available to all business users who already have an AAD subscription. Organizations with an O365 subscription already have an AAD subscription. </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26</a:t>
            </a:fld>
            <a:endParaRPr lang="en-US"/>
          </a:p>
        </p:txBody>
      </p:sp>
    </p:spTree>
    <p:extLst>
      <p:ext uri="{BB962C8B-B14F-4D97-AF65-F5344CB8AC3E}">
        <p14:creationId xmlns:p14="http://schemas.microsoft.com/office/powerpoint/2010/main" val="3763783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226643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05258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3184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799378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4086686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47749730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60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7502151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733622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16621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120770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29886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384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683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491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859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1006774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2873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335801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9983615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313" dirty="0"/>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757144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2643" y="5598338"/>
            <a:ext cx="876036" cy="876036"/>
          </a:xfrm>
          <a:prstGeom prst="rect">
            <a:avLst/>
          </a:prstGeom>
        </p:spPr>
      </p:pic>
      <p:sp>
        <p:nvSpPr>
          <p:cNvPr id="8" name="Text Placeholder 4"/>
          <p:cNvSpPr>
            <a:spLocks noGrp="1"/>
          </p:cNvSpPr>
          <p:nvPr>
            <p:ph type="body" sz="quarter" idx="12" hasCustomPrompt="1"/>
          </p:nvPr>
        </p:nvSpPr>
        <p:spPr>
          <a:xfrm>
            <a:off x="220783" y="3514792"/>
            <a:ext cx="6201184" cy="1167736"/>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20783" y="1621923"/>
            <a:ext cx="11477896" cy="1790491"/>
          </a:xfrm>
          <a:noFill/>
        </p:spPr>
        <p:txBody>
          <a:bodyPr lIns="146304" tIns="91440" rIns="146304" bIns="91440" anchor="t" anchorCtr="0"/>
          <a:lstStyle>
            <a:lvl1pPr>
              <a:defRPr sz="6400" spc="-99" baseline="0">
                <a:solidFill>
                  <a:schemeClr val="bg1"/>
                </a:solidFill>
              </a:defRPr>
            </a:lvl1pPr>
          </a:lstStyle>
          <a:p>
            <a:r>
              <a:rPr lang="en-US" dirty="0" smtClean="0"/>
              <a:t>Presentation title</a:t>
            </a:r>
            <a:endParaRPr lang="en-US" dirty="0"/>
          </a:p>
        </p:txBody>
      </p:sp>
      <p:sp>
        <p:nvSpPr>
          <p:cNvPr id="10" name="Text Placeholder 38"/>
          <p:cNvSpPr>
            <a:spLocks noGrp="1"/>
          </p:cNvSpPr>
          <p:nvPr>
            <p:ph type="body" sz="quarter" idx="24" hasCustomPrompt="1"/>
          </p:nvPr>
        </p:nvSpPr>
        <p:spPr>
          <a:xfrm>
            <a:off x="218074" y="4785957"/>
            <a:ext cx="3285804" cy="362123"/>
          </a:xfrm>
        </p:spPr>
        <p:txBody>
          <a:bodyPr bIns="0" anchor="b"/>
          <a:lstStyle>
            <a:lvl1pPr marL="0" indent="0">
              <a:buNone/>
              <a:defRPr sz="2133" baseline="0">
                <a:solidFill>
                  <a:schemeClr val="accent1">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2946687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93425" y="5494922"/>
            <a:ext cx="3347331" cy="1231293"/>
          </a:xfrm>
          <a:prstGeom prst="rect">
            <a:avLst/>
          </a:prstGeom>
        </p:spPr>
      </p:pic>
      <p:sp>
        <p:nvSpPr>
          <p:cNvPr id="9" name="Text Placeholder 4"/>
          <p:cNvSpPr>
            <a:spLocks noGrp="1"/>
          </p:cNvSpPr>
          <p:nvPr>
            <p:ph type="body" sz="quarter" idx="12" hasCustomPrompt="1"/>
          </p:nvPr>
        </p:nvSpPr>
        <p:spPr>
          <a:xfrm>
            <a:off x="220783" y="3514792"/>
            <a:ext cx="6201184" cy="1167736"/>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smtClean="0"/>
              <a:t>Speaker Name</a:t>
            </a:r>
          </a:p>
        </p:txBody>
      </p:sp>
      <p:sp>
        <p:nvSpPr>
          <p:cNvPr id="10" name="Title 1"/>
          <p:cNvSpPr>
            <a:spLocks noGrp="1"/>
          </p:cNvSpPr>
          <p:nvPr>
            <p:ph type="title" hasCustomPrompt="1"/>
          </p:nvPr>
        </p:nvSpPr>
        <p:spPr>
          <a:xfrm>
            <a:off x="220783" y="1621923"/>
            <a:ext cx="11477896" cy="1790491"/>
          </a:xfrm>
          <a:noFill/>
        </p:spPr>
        <p:txBody>
          <a:bodyPr lIns="146304" tIns="91440" rIns="146304" bIns="91440" anchor="t" anchorCtr="0"/>
          <a:lstStyle>
            <a:lvl1pPr>
              <a:defRPr sz="6400" spc="-99" baseline="0">
                <a:solidFill>
                  <a:schemeClr val="bg1"/>
                </a:solidFill>
              </a:defRPr>
            </a:lvl1pPr>
          </a:lstStyle>
          <a:p>
            <a:r>
              <a:rPr lang="en-US" dirty="0" smtClean="0"/>
              <a:t>Presentation title</a:t>
            </a:r>
            <a:endParaRPr lang="en-US" dirty="0"/>
          </a:p>
        </p:txBody>
      </p:sp>
      <p:sp>
        <p:nvSpPr>
          <p:cNvPr id="11" name="Text Placeholder 38"/>
          <p:cNvSpPr>
            <a:spLocks noGrp="1"/>
          </p:cNvSpPr>
          <p:nvPr>
            <p:ph type="body" sz="quarter" idx="24" hasCustomPrompt="1"/>
          </p:nvPr>
        </p:nvSpPr>
        <p:spPr>
          <a:xfrm>
            <a:off x="218074" y="4785957"/>
            <a:ext cx="3285804" cy="362123"/>
          </a:xfrm>
        </p:spPr>
        <p:txBody>
          <a:bodyPr bIns="0" anchor="b"/>
          <a:lstStyle>
            <a:lvl1pPr marL="0" indent="0">
              <a:buNone/>
              <a:defRPr sz="2133" baseline="0">
                <a:solidFill>
                  <a:schemeClr val="accent1">
                    <a:lumMod val="40000"/>
                    <a:lumOff val="60000"/>
                  </a:schemeClr>
                </a:solidFill>
              </a:defRPr>
            </a:lvl1pPr>
          </a:lstStyle>
          <a:p>
            <a:pPr lvl="0"/>
            <a:r>
              <a:rPr lang="en-US" dirty="0" smtClean="0"/>
              <a:t>Presentation Date</a:t>
            </a:r>
            <a:endParaRPr lang="en-US" dirty="0"/>
          </a:p>
        </p:txBody>
      </p:sp>
    </p:spTree>
    <p:extLst>
      <p:ext uri="{BB962C8B-B14F-4D97-AF65-F5344CB8AC3E}">
        <p14:creationId xmlns:p14="http://schemas.microsoft.com/office/powerpoint/2010/main" val="1012573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lvl1pPr>
              <a:defRPr sz="3200"/>
            </a:lvl1pPr>
            <a:lvl2pPr>
              <a:spcBef>
                <a:spcPts val="1600"/>
              </a:spcBef>
              <a:spcAft>
                <a:spcPts val="0"/>
              </a:spcAft>
              <a:defRPr sz="2133">
                <a:solidFill>
                  <a:srgbClr val="525252"/>
                </a:solidFill>
                <a:latin typeface="+mj-lt"/>
              </a:defRPr>
            </a:lvl2pPr>
            <a:lvl3pPr>
              <a:spcBef>
                <a:spcPts val="400"/>
              </a:spcBef>
              <a:spcAft>
                <a:spcPts val="0"/>
              </a:spcAft>
              <a:defRPr sz="2133">
                <a:solidFill>
                  <a:srgbClr val="525252"/>
                </a:solidFill>
                <a:latin typeface="+mj-lt"/>
              </a:defRPr>
            </a:lvl3pPr>
            <a:lvl4pPr>
              <a:spcBef>
                <a:spcPts val="400"/>
              </a:spcBef>
              <a:spcAft>
                <a:spcPts val="0"/>
              </a:spcAft>
              <a:defRPr sz="2133">
                <a:solidFill>
                  <a:srgbClr val="525252"/>
                </a:solidFill>
                <a:latin typeface="+mj-lt"/>
              </a:defRPr>
            </a:lvl4pPr>
            <a:lvl5pPr>
              <a:spcBef>
                <a:spcPts val="400"/>
              </a:spcBef>
              <a:spcAft>
                <a:spcPts val="0"/>
              </a:spcAft>
              <a:defRPr sz="2133">
                <a:solidFill>
                  <a:srgbClr val="525252"/>
                </a:solidFill>
                <a:latin typeface="+mj-lt"/>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a:solidFill>
                  <a:srgbClr val="202124"/>
                </a:solidFill>
              </a:defRPr>
            </a:lvl1pPr>
          </a:lstStyle>
          <a:p>
            <a:r>
              <a:rPr lang="en-US" dirty="0" smtClean="0"/>
              <a:t>Click to edit title</a:t>
            </a:r>
            <a:endParaRPr lang="en-US" dirty="0"/>
          </a:p>
        </p:txBody>
      </p:sp>
      <p:sp>
        <p:nvSpPr>
          <p:cNvPr id="5" name="Slide Number Placeholder 10"/>
          <p:cNvSpPr>
            <a:spLocks noGrp="1"/>
          </p:cNvSpPr>
          <p:nvPr>
            <p:ph type="sldNum" sz="quarter" idx="16"/>
          </p:nvPr>
        </p:nvSpPr>
        <p:spPr>
          <a:xfrm>
            <a:off x="11811002" y="6624077"/>
            <a:ext cx="380999" cy="231913"/>
          </a:xfrm>
          <a:prstGeom prst="rect">
            <a:avLst/>
          </a:prstGeom>
        </p:spPr>
        <p:txBody>
          <a:bodyPr/>
          <a:lstStyle>
            <a:lvl1pPr>
              <a:defRPr sz="800"/>
            </a:lvl1pPr>
          </a:lstStyle>
          <a:p>
            <a:fld id="{291BD43F-D0CB-458F-AC10-3DE59DB5FF32}" type="slidenum">
              <a:rPr lang="en-US" smtClean="0"/>
              <a:pPr/>
              <a:t>‹#›</a:t>
            </a:fld>
            <a:endParaRPr lang="en-US" dirty="0"/>
          </a:p>
        </p:txBody>
      </p:sp>
    </p:spTree>
    <p:extLst>
      <p:ext uri="{BB962C8B-B14F-4D97-AF65-F5344CB8AC3E}">
        <p14:creationId xmlns:p14="http://schemas.microsoft.com/office/powerpoint/2010/main" val="23365963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60" name="Group 59"/>
          <p:cNvGrpSpPr/>
          <p:nvPr userDrawn="1"/>
        </p:nvGrpSpPr>
        <p:grpSpPr>
          <a:xfrm>
            <a:off x="-138378" y="798523"/>
            <a:ext cx="12395996" cy="6083015"/>
            <a:chOff x="-103784" y="598892"/>
            <a:chExt cx="9296997" cy="4562261"/>
          </a:xfrm>
        </p:grpSpPr>
        <p:sp>
          <p:nvSpPr>
            <p:cNvPr id="61" name="Oval 60"/>
            <p:cNvSpPr/>
            <p:nvPr/>
          </p:nvSpPr>
          <p:spPr bwMode="auto">
            <a:xfrm>
              <a:off x="3695700" y="1886141"/>
              <a:ext cx="1733550" cy="1733550"/>
            </a:xfrm>
            <a:prstGeom prst="ellipse">
              <a:avLst/>
            </a:prstGeom>
            <a:solidFill>
              <a:srgbClr val="FFF1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61"/>
            <p:cNvSpPr/>
            <p:nvPr/>
          </p:nvSpPr>
          <p:spPr bwMode="auto">
            <a:xfrm>
              <a:off x="4784752" y="1163240"/>
              <a:ext cx="4367187" cy="2427646"/>
            </a:xfrm>
            <a:custGeom>
              <a:avLst/>
              <a:gdLst>
                <a:gd name="connsiteX0" fmla="*/ 2658581 w 4367187"/>
                <a:gd name="connsiteY0" fmla="*/ 1004204 h 2427646"/>
                <a:gd name="connsiteX1" fmla="*/ 2656733 w 4367187"/>
                <a:gd name="connsiteY1" fmla="*/ 1005772 h 2427646"/>
                <a:gd name="connsiteX2" fmla="*/ 2656788 w 4367187"/>
                <a:gd name="connsiteY2" fmla="*/ 1005710 h 2427646"/>
                <a:gd name="connsiteX3" fmla="*/ 2658581 w 4367187"/>
                <a:gd name="connsiteY3" fmla="*/ 1004204 h 2427646"/>
                <a:gd name="connsiteX4" fmla="*/ 4367187 w 4367187"/>
                <a:gd name="connsiteY4" fmla="*/ 0 h 2427646"/>
                <a:gd name="connsiteX5" fmla="*/ 4367187 w 4367187"/>
                <a:gd name="connsiteY5" fmla="*/ 2427646 h 2427646"/>
                <a:gd name="connsiteX6" fmla="*/ 4289813 w 4367187"/>
                <a:gd name="connsiteY6" fmla="*/ 2425731 h 2427646"/>
                <a:gd name="connsiteX7" fmla="*/ 3759174 w 4367187"/>
                <a:gd name="connsiteY7" fmla="*/ 2399110 h 2427646"/>
                <a:gd name="connsiteX8" fmla="*/ 3635349 w 4367187"/>
                <a:gd name="connsiteY8" fmla="*/ 2389585 h 2427646"/>
                <a:gd name="connsiteX9" fmla="*/ 3521049 w 4367187"/>
                <a:gd name="connsiteY9" fmla="*/ 2380060 h 2427646"/>
                <a:gd name="connsiteX10" fmla="*/ 3397224 w 4367187"/>
                <a:gd name="connsiteY10" fmla="*/ 2370535 h 2427646"/>
                <a:gd name="connsiteX11" fmla="*/ 3244824 w 4367187"/>
                <a:gd name="connsiteY11" fmla="*/ 2351485 h 2427646"/>
                <a:gd name="connsiteX12" fmla="*/ 3178149 w 4367187"/>
                <a:gd name="connsiteY12" fmla="*/ 2341960 h 2427646"/>
                <a:gd name="connsiteX13" fmla="*/ 3035274 w 4367187"/>
                <a:gd name="connsiteY13" fmla="*/ 2332435 h 2427646"/>
                <a:gd name="connsiteX14" fmla="*/ 2825724 w 4367187"/>
                <a:gd name="connsiteY14" fmla="*/ 2313385 h 2427646"/>
                <a:gd name="connsiteX15" fmla="*/ 2168499 w 4367187"/>
                <a:gd name="connsiteY15" fmla="*/ 2294335 h 2427646"/>
                <a:gd name="connsiteX16" fmla="*/ 1892274 w 4367187"/>
                <a:gd name="connsiteY16" fmla="*/ 2275285 h 2427646"/>
                <a:gd name="connsiteX17" fmla="*/ 1777974 w 4367187"/>
                <a:gd name="connsiteY17" fmla="*/ 2265760 h 2427646"/>
                <a:gd name="connsiteX18" fmla="*/ 1358874 w 4367187"/>
                <a:gd name="connsiteY18" fmla="*/ 2246710 h 2427646"/>
                <a:gd name="connsiteX19" fmla="*/ 1120749 w 4367187"/>
                <a:gd name="connsiteY19" fmla="*/ 2237185 h 2427646"/>
                <a:gd name="connsiteX20" fmla="*/ 977874 w 4367187"/>
                <a:gd name="connsiteY20" fmla="*/ 2218135 h 2427646"/>
                <a:gd name="connsiteX21" fmla="*/ 854049 w 4367187"/>
                <a:gd name="connsiteY21" fmla="*/ 2199085 h 2427646"/>
                <a:gd name="connsiteX22" fmla="*/ 749274 w 4367187"/>
                <a:gd name="connsiteY22" fmla="*/ 2189560 h 2427646"/>
                <a:gd name="connsiteX23" fmla="*/ 654024 w 4367187"/>
                <a:gd name="connsiteY23" fmla="*/ 2170510 h 2427646"/>
                <a:gd name="connsiteX24" fmla="*/ 577824 w 4367187"/>
                <a:gd name="connsiteY24" fmla="*/ 2160985 h 2427646"/>
                <a:gd name="connsiteX25" fmla="*/ 539724 w 4367187"/>
                <a:gd name="connsiteY25" fmla="*/ 2151460 h 2427646"/>
                <a:gd name="connsiteX26" fmla="*/ 473049 w 4367187"/>
                <a:gd name="connsiteY26" fmla="*/ 2141935 h 2427646"/>
                <a:gd name="connsiteX27" fmla="*/ 387324 w 4367187"/>
                <a:gd name="connsiteY27" fmla="*/ 2122885 h 2427646"/>
                <a:gd name="connsiteX28" fmla="*/ 358749 w 4367187"/>
                <a:gd name="connsiteY28" fmla="*/ 2103835 h 2427646"/>
                <a:gd name="connsiteX29" fmla="*/ 330174 w 4367187"/>
                <a:gd name="connsiteY29" fmla="*/ 2094310 h 2427646"/>
                <a:gd name="connsiteX30" fmla="*/ 282549 w 4367187"/>
                <a:gd name="connsiteY30" fmla="*/ 2075260 h 2427646"/>
                <a:gd name="connsiteX31" fmla="*/ 253974 w 4367187"/>
                <a:gd name="connsiteY31" fmla="*/ 2056210 h 2427646"/>
                <a:gd name="connsiteX32" fmla="*/ 177774 w 4367187"/>
                <a:gd name="connsiteY32" fmla="*/ 2008585 h 2427646"/>
                <a:gd name="connsiteX33" fmla="*/ 82524 w 4367187"/>
                <a:gd name="connsiteY33" fmla="*/ 1913335 h 2427646"/>
                <a:gd name="connsiteX34" fmla="*/ 53949 w 4367187"/>
                <a:gd name="connsiteY34" fmla="*/ 1884760 h 2427646"/>
                <a:gd name="connsiteX35" fmla="*/ 43470 w 4367187"/>
                <a:gd name="connsiteY35" fmla="*/ 1853036 h 2427646"/>
                <a:gd name="connsiteX36" fmla="*/ 42883 w 4367187"/>
                <a:gd name="connsiteY36" fmla="*/ 1851191 h 2427646"/>
                <a:gd name="connsiteX37" fmla="*/ 41876 w 4367187"/>
                <a:gd name="connsiteY37" fmla="*/ 1847844 h 2427646"/>
                <a:gd name="connsiteX38" fmla="*/ 40342 w 4367187"/>
                <a:gd name="connsiteY38" fmla="*/ 1843210 h 2427646"/>
                <a:gd name="connsiteX39" fmla="*/ 42883 w 4367187"/>
                <a:gd name="connsiteY39" fmla="*/ 1851191 h 2427646"/>
                <a:gd name="connsiteX40" fmla="*/ 45383 w 4367187"/>
                <a:gd name="connsiteY40" fmla="*/ 1859502 h 2427646"/>
                <a:gd name="connsiteX41" fmla="*/ 25374 w 4367187"/>
                <a:gd name="connsiteY41" fmla="*/ 1827610 h 2427646"/>
                <a:gd name="connsiteX42" fmla="*/ 15849 w 4367187"/>
                <a:gd name="connsiteY42" fmla="*/ 1789510 h 2427646"/>
                <a:gd name="connsiteX43" fmla="*/ 6324 w 4367187"/>
                <a:gd name="connsiteY43" fmla="*/ 1760935 h 2427646"/>
                <a:gd name="connsiteX44" fmla="*/ 6324 w 4367187"/>
                <a:gd name="connsiteY44" fmla="*/ 1532335 h 2427646"/>
                <a:gd name="connsiteX45" fmla="*/ 82524 w 4367187"/>
                <a:gd name="connsiteY45" fmla="*/ 1513285 h 2427646"/>
                <a:gd name="connsiteX46" fmla="*/ 111099 w 4367187"/>
                <a:gd name="connsiteY46" fmla="*/ 1494235 h 2427646"/>
                <a:gd name="connsiteX47" fmla="*/ 149199 w 4367187"/>
                <a:gd name="connsiteY47" fmla="*/ 1484710 h 2427646"/>
                <a:gd name="connsiteX48" fmla="*/ 225399 w 4367187"/>
                <a:gd name="connsiteY48" fmla="*/ 1465660 h 2427646"/>
                <a:gd name="connsiteX49" fmla="*/ 301599 w 4367187"/>
                <a:gd name="connsiteY49" fmla="*/ 1437085 h 2427646"/>
                <a:gd name="connsiteX50" fmla="*/ 349224 w 4367187"/>
                <a:gd name="connsiteY50" fmla="*/ 1418035 h 2427646"/>
                <a:gd name="connsiteX51" fmla="*/ 387324 w 4367187"/>
                <a:gd name="connsiteY51" fmla="*/ 1398985 h 2427646"/>
                <a:gd name="connsiteX52" fmla="*/ 434949 w 4367187"/>
                <a:gd name="connsiteY52" fmla="*/ 1389460 h 2427646"/>
                <a:gd name="connsiteX53" fmla="*/ 482574 w 4367187"/>
                <a:gd name="connsiteY53" fmla="*/ 1370410 h 2427646"/>
                <a:gd name="connsiteX54" fmla="*/ 511149 w 4367187"/>
                <a:gd name="connsiteY54" fmla="*/ 1360885 h 2427646"/>
                <a:gd name="connsiteX55" fmla="*/ 758799 w 4367187"/>
                <a:gd name="connsiteY55" fmla="*/ 1351360 h 2427646"/>
                <a:gd name="connsiteX56" fmla="*/ 806424 w 4367187"/>
                <a:gd name="connsiteY56" fmla="*/ 1341835 h 2427646"/>
                <a:gd name="connsiteX57" fmla="*/ 834999 w 4367187"/>
                <a:gd name="connsiteY57" fmla="*/ 1332310 h 2427646"/>
                <a:gd name="connsiteX58" fmla="*/ 873099 w 4367187"/>
                <a:gd name="connsiteY58" fmla="*/ 1322785 h 2427646"/>
                <a:gd name="connsiteX59" fmla="*/ 958824 w 4367187"/>
                <a:gd name="connsiteY59" fmla="*/ 1275160 h 2427646"/>
                <a:gd name="connsiteX60" fmla="*/ 987399 w 4367187"/>
                <a:gd name="connsiteY60" fmla="*/ 1265635 h 2427646"/>
                <a:gd name="connsiteX61" fmla="*/ 1139799 w 4367187"/>
                <a:gd name="connsiteY61" fmla="*/ 1237060 h 2427646"/>
                <a:gd name="connsiteX62" fmla="*/ 1168374 w 4367187"/>
                <a:gd name="connsiteY62" fmla="*/ 1227535 h 2427646"/>
                <a:gd name="connsiteX63" fmla="*/ 1406499 w 4367187"/>
                <a:gd name="connsiteY63" fmla="*/ 1227535 h 2427646"/>
                <a:gd name="connsiteX64" fmla="*/ 1530324 w 4367187"/>
                <a:gd name="connsiteY64" fmla="*/ 1237060 h 2427646"/>
                <a:gd name="connsiteX65" fmla="*/ 1749399 w 4367187"/>
                <a:gd name="connsiteY65" fmla="*/ 1227535 h 2427646"/>
                <a:gd name="connsiteX66" fmla="*/ 1816074 w 4367187"/>
                <a:gd name="connsiteY66" fmla="*/ 1218010 h 2427646"/>
                <a:gd name="connsiteX67" fmla="*/ 1930374 w 4367187"/>
                <a:gd name="connsiteY67" fmla="*/ 1208485 h 2427646"/>
                <a:gd name="connsiteX68" fmla="*/ 2044674 w 4367187"/>
                <a:gd name="connsiteY68" fmla="*/ 1189435 h 2427646"/>
                <a:gd name="connsiteX69" fmla="*/ 2120874 w 4367187"/>
                <a:gd name="connsiteY69" fmla="*/ 1179910 h 2427646"/>
                <a:gd name="connsiteX70" fmla="*/ 2216124 w 4367187"/>
                <a:gd name="connsiteY70" fmla="*/ 1160860 h 2427646"/>
                <a:gd name="connsiteX71" fmla="*/ 2301849 w 4367187"/>
                <a:gd name="connsiteY71" fmla="*/ 1151335 h 2427646"/>
                <a:gd name="connsiteX72" fmla="*/ 2378049 w 4367187"/>
                <a:gd name="connsiteY72" fmla="*/ 1132285 h 2427646"/>
                <a:gd name="connsiteX73" fmla="*/ 2425674 w 4367187"/>
                <a:gd name="connsiteY73" fmla="*/ 1122760 h 2427646"/>
                <a:gd name="connsiteX74" fmla="*/ 2482824 w 4367187"/>
                <a:gd name="connsiteY74" fmla="*/ 1103710 h 2427646"/>
                <a:gd name="connsiteX75" fmla="*/ 2511399 w 4367187"/>
                <a:gd name="connsiteY75" fmla="*/ 1094185 h 2427646"/>
                <a:gd name="connsiteX76" fmla="*/ 2539974 w 4367187"/>
                <a:gd name="connsiteY76" fmla="*/ 1065610 h 2427646"/>
                <a:gd name="connsiteX77" fmla="*/ 2616174 w 4367187"/>
                <a:gd name="connsiteY77" fmla="*/ 1037035 h 2427646"/>
                <a:gd name="connsiteX78" fmla="*/ 2655232 w 4367187"/>
                <a:gd name="connsiteY78" fmla="*/ 1007046 h 2427646"/>
                <a:gd name="connsiteX79" fmla="*/ 2656733 w 4367187"/>
                <a:gd name="connsiteY79" fmla="*/ 1005772 h 2427646"/>
                <a:gd name="connsiteX80" fmla="*/ 2654085 w 4367187"/>
                <a:gd name="connsiteY80" fmla="*/ 1008751 h 2427646"/>
                <a:gd name="connsiteX81" fmla="*/ 2682849 w 4367187"/>
                <a:gd name="connsiteY81" fmla="*/ 998935 h 2427646"/>
                <a:gd name="connsiteX82" fmla="*/ 2730474 w 4367187"/>
                <a:gd name="connsiteY82" fmla="*/ 970360 h 2427646"/>
                <a:gd name="connsiteX83" fmla="*/ 2787624 w 4367187"/>
                <a:gd name="connsiteY83" fmla="*/ 932260 h 2427646"/>
                <a:gd name="connsiteX84" fmla="*/ 2816199 w 4367187"/>
                <a:gd name="connsiteY84" fmla="*/ 922735 h 2427646"/>
                <a:gd name="connsiteX85" fmla="*/ 2844774 w 4367187"/>
                <a:gd name="connsiteY85" fmla="*/ 903685 h 2427646"/>
                <a:gd name="connsiteX86" fmla="*/ 2901924 w 4367187"/>
                <a:gd name="connsiteY86" fmla="*/ 884635 h 2427646"/>
                <a:gd name="connsiteX87" fmla="*/ 2978124 w 4367187"/>
                <a:gd name="connsiteY87" fmla="*/ 846535 h 2427646"/>
                <a:gd name="connsiteX88" fmla="*/ 3006699 w 4367187"/>
                <a:gd name="connsiteY88" fmla="*/ 837010 h 2427646"/>
                <a:gd name="connsiteX89" fmla="*/ 3044799 w 4367187"/>
                <a:gd name="connsiteY89" fmla="*/ 817960 h 2427646"/>
                <a:gd name="connsiteX90" fmla="*/ 3073374 w 4367187"/>
                <a:gd name="connsiteY90" fmla="*/ 808435 h 2427646"/>
                <a:gd name="connsiteX91" fmla="*/ 3140049 w 4367187"/>
                <a:gd name="connsiteY91" fmla="*/ 770335 h 2427646"/>
                <a:gd name="connsiteX92" fmla="*/ 3168624 w 4367187"/>
                <a:gd name="connsiteY92" fmla="*/ 760810 h 2427646"/>
                <a:gd name="connsiteX93" fmla="*/ 3197199 w 4367187"/>
                <a:gd name="connsiteY93" fmla="*/ 741760 h 2427646"/>
                <a:gd name="connsiteX94" fmla="*/ 3225774 w 4367187"/>
                <a:gd name="connsiteY94" fmla="*/ 732235 h 2427646"/>
                <a:gd name="connsiteX95" fmla="*/ 3254349 w 4367187"/>
                <a:gd name="connsiteY95" fmla="*/ 713185 h 2427646"/>
                <a:gd name="connsiteX96" fmla="*/ 3444849 w 4367187"/>
                <a:gd name="connsiteY96" fmla="*/ 703660 h 2427646"/>
                <a:gd name="connsiteX97" fmla="*/ 3482949 w 4367187"/>
                <a:gd name="connsiteY97" fmla="*/ 684610 h 2427646"/>
                <a:gd name="connsiteX98" fmla="*/ 3568674 w 4367187"/>
                <a:gd name="connsiteY98" fmla="*/ 646510 h 2427646"/>
                <a:gd name="connsiteX99" fmla="*/ 3625824 w 4367187"/>
                <a:gd name="connsiteY99" fmla="*/ 598885 h 2427646"/>
                <a:gd name="connsiteX100" fmla="*/ 3654399 w 4367187"/>
                <a:gd name="connsiteY100" fmla="*/ 589360 h 2427646"/>
                <a:gd name="connsiteX101" fmla="*/ 3692499 w 4367187"/>
                <a:gd name="connsiteY101" fmla="*/ 560785 h 2427646"/>
                <a:gd name="connsiteX102" fmla="*/ 3740124 w 4367187"/>
                <a:gd name="connsiteY102" fmla="*/ 532210 h 2427646"/>
                <a:gd name="connsiteX103" fmla="*/ 3768699 w 4367187"/>
                <a:gd name="connsiteY103" fmla="*/ 503635 h 2427646"/>
                <a:gd name="connsiteX104" fmla="*/ 3902049 w 4367187"/>
                <a:gd name="connsiteY104" fmla="*/ 417910 h 2427646"/>
                <a:gd name="connsiteX105" fmla="*/ 3930624 w 4367187"/>
                <a:gd name="connsiteY105" fmla="*/ 389335 h 2427646"/>
                <a:gd name="connsiteX106" fmla="*/ 3968724 w 4367187"/>
                <a:gd name="connsiteY106" fmla="*/ 370285 h 2427646"/>
                <a:gd name="connsiteX107" fmla="*/ 4035399 w 4367187"/>
                <a:gd name="connsiteY107" fmla="*/ 322660 h 2427646"/>
                <a:gd name="connsiteX108" fmla="*/ 4092549 w 4367187"/>
                <a:gd name="connsiteY108" fmla="*/ 275035 h 2427646"/>
                <a:gd name="connsiteX109" fmla="*/ 4111599 w 4367187"/>
                <a:gd name="connsiteY109" fmla="*/ 246460 h 2427646"/>
                <a:gd name="connsiteX110" fmla="*/ 4159224 w 4367187"/>
                <a:gd name="connsiteY110" fmla="*/ 208360 h 2427646"/>
                <a:gd name="connsiteX111" fmla="*/ 4206849 w 4367187"/>
                <a:gd name="connsiteY111" fmla="*/ 170260 h 2427646"/>
                <a:gd name="connsiteX112" fmla="*/ 4263999 w 4367187"/>
                <a:gd name="connsiteY112" fmla="*/ 113110 h 2427646"/>
                <a:gd name="connsiteX113" fmla="*/ 4330674 w 4367187"/>
                <a:gd name="connsiteY113" fmla="*/ 27385 h 242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367187" h="2427646">
                  <a:moveTo>
                    <a:pt x="2658581" y="1004204"/>
                  </a:moveTo>
                  <a:lnTo>
                    <a:pt x="2656733" y="1005772"/>
                  </a:lnTo>
                  <a:lnTo>
                    <a:pt x="2656788" y="1005710"/>
                  </a:lnTo>
                  <a:cubicBezTo>
                    <a:pt x="2657772" y="1004796"/>
                    <a:pt x="2658605" y="1004137"/>
                    <a:pt x="2658581" y="1004204"/>
                  </a:cubicBezTo>
                  <a:close/>
                  <a:moveTo>
                    <a:pt x="4367187" y="0"/>
                  </a:moveTo>
                  <a:lnTo>
                    <a:pt x="4367187" y="2427646"/>
                  </a:lnTo>
                  <a:lnTo>
                    <a:pt x="4289813" y="2425731"/>
                  </a:lnTo>
                  <a:cubicBezTo>
                    <a:pt x="3931949" y="2417220"/>
                    <a:pt x="4104865" y="2426402"/>
                    <a:pt x="3759174" y="2399110"/>
                  </a:cubicBezTo>
                  <a:lnTo>
                    <a:pt x="3635349" y="2389585"/>
                  </a:lnTo>
                  <a:lnTo>
                    <a:pt x="3521049" y="2380060"/>
                  </a:lnTo>
                  <a:lnTo>
                    <a:pt x="3397224" y="2370535"/>
                  </a:lnTo>
                  <a:cubicBezTo>
                    <a:pt x="3315427" y="2350086"/>
                    <a:pt x="3391464" y="2366921"/>
                    <a:pt x="3244824" y="2351485"/>
                  </a:cubicBezTo>
                  <a:cubicBezTo>
                    <a:pt x="3222497" y="2349135"/>
                    <a:pt x="3200507" y="2343993"/>
                    <a:pt x="3178149" y="2341960"/>
                  </a:cubicBezTo>
                  <a:cubicBezTo>
                    <a:pt x="3130614" y="2337639"/>
                    <a:pt x="3082849" y="2336292"/>
                    <a:pt x="3035274" y="2332435"/>
                  </a:cubicBezTo>
                  <a:cubicBezTo>
                    <a:pt x="2965365" y="2326767"/>
                    <a:pt x="2895833" y="2315417"/>
                    <a:pt x="2825724" y="2313385"/>
                  </a:cubicBezTo>
                  <a:lnTo>
                    <a:pt x="2168499" y="2294335"/>
                  </a:lnTo>
                  <a:lnTo>
                    <a:pt x="1892274" y="2275285"/>
                  </a:lnTo>
                  <a:cubicBezTo>
                    <a:pt x="1854139" y="2272561"/>
                    <a:pt x="1816151" y="2267805"/>
                    <a:pt x="1777974" y="2265760"/>
                  </a:cubicBezTo>
                  <a:lnTo>
                    <a:pt x="1358874" y="2246710"/>
                  </a:lnTo>
                  <a:lnTo>
                    <a:pt x="1120749" y="2237185"/>
                  </a:lnTo>
                  <a:cubicBezTo>
                    <a:pt x="1062239" y="2229871"/>
                    <a:pt x="1034836" y="2226898"/>
                    <a:pt x="977874" y="2218135"/>
                  </a:cubicBezTo>
                  <a:cubicBezTo>
                    <a:pt x="929615" y="2210711"/>
                    <a:pt x="903764" y="2204609"/>
                    <a:pt x="854049" y="2199085"/>
                  </a:cubicBezTo>
                  <a:cubicBezTo>
                    <a:pt x="819194" y="2195212"/>
                    <a:pt x="784103" y="2193658"/>
                    <a:pt x="749274" y="2189560"/>
                  </a:cubicBezTo>
                  <a:cubicBezTo>
                    <a:pt x="606730" y="2172790"/>
                    <a:pt x="759991" y="2188171"/>
                    <a:pt x="654024" y="2170510"/>
                  </a:cubicBezTo>
                  <a:cubicBezTo>
                    <a:pt x="628775" y="2166302"/>
                    <a:pt x="603073" y="2165193"/>
                    <a:pt x="577824" y="2160985"/>
                  </a:cubicBezTo>
                  <a:cubicBezTo>
                    <a:pt x="564911" y="2158833"/>
                    <a:pt x="552604" y="2153802"/>
                    <a:pt x="539724" y="2151460"/>
                  </a:cubicBezTo>
                  <a:cubicBezTo>
                    <a:pt x="517635" y="2147444"/>
                    <a:pt x="495194" y="2145626"/>
                    <a:pt x="473049" y="2141935"/>
                  </a:cubicBezTo>
                  <a:cubicBezTo>
                    <a:pt x="436772" y="2135889"/>
                    <a:pt x="421574" y="2131448"/>
                    <a:pt x="387324" y="2122885"/>
                  </a:cubicBezTo>
                  <a:cubicBezTo>
                    <a:pt x="377799" y="2116535"/>
                    <a:pt x="368988" y="2108955"/>
                    <a:pt x="358749" y="2103835"/>
                  </a:cubicBezTo>
                  <a:cubicBezTo>
                    <a:pt x="349769" y="2099345"/>
                    <a:pt x="339575" y="2097835"/>
                    <a:pt x="330174" y="2094310"/>
                  </a:cubicBezTo>
                  <a:cubicBezTo>
                    <a:pt x="314165" y="2088307"/>
                    <a:pt x="297842" y="2082906"/>
                    <a:pt x="282549" y="2075260"/>
                  </a:cubicBezTo>
                  <a:cubicBezTo>
                    <a:pt x="272310" y="2070140"/>
                    <a:pt x="263913" y="2061890"/>
                    <a:pt x="253974" y="2056210"/>
                  </a:cubicBezTo>
                  <a:cubicBezTo>
                    <a:pt x="210501" y="2031368"/>
                    <a:pt x="217365" y="2044217"/>
                    <a:pt x="177774" y="2008585"/>
                  </a:cubicBezTo>
                  <a:lnTo>
                    <a:pt x="82524" y="1913335"/>
                  </a:lnTo>
                  <a:lnTo>
                    <a:pt x="53949" y="1884760"/>
                  </a:lnTo>
                  <a:cubicBezTo>
                    <a:pt x="48932" y="1869709"/>
                    <a:pt x="45589" y="1859548"/>
                    <a:pt x="43470" y="1853036"/>
                  </a:cubicBezTo>
                  <a:lnTo>
                    <a:pt x="42883" y="1851191"/>
                  </a:lnTo>
                  <a:lnTo>
                    <a:pt x="41876" y="1847844"/>
                  </a:lnTo>
                  <a:cubicBezTo>
                    <a:pt x="40886" y="1844716"/>
                    <a:pt x="40225" y="1842758"/>
                    <a:pt x="40342" y="1843210"/>
                  </a:cubicBezTo>
                  <a:lnTo>
                    <a:pt x="42883" y="1851191"/>
                  </a:lnTo>
                  <a:lnTo>
                    <a:pt x="45383" y="1859502"/>
                  </a:lnTo>
                  <a:cubicBezTo>
                    <a:pt x="50181" y="1876421"/>
                    <a:pt x="53071" y="1892236"/>
                    <a:pt x="25374" y="1827610"/>
                  </a:cubicBezTo>
                  <a:cubicBezTo>
                    <a:pt x="20217" y="1815578"/>
                    <a:pt x="19445" y="1802097"/>
                    <a:pt x="15849" y="1789510"/>
                  </a:cubicBezTo>
                  <a:cubicBezTo>
                    <a:pt x="13091" y="1779856"/>
                    <a:pt x="6696" y="1770968"/>
                    <a:pt x="6324" y="1760935"/>
                  </a:cubicBezTo>
                  <a:cubicBezTo>
                    <a:pt x="3504" y="1684787"/>
                    <a:pt x="-6376" y="1573610"/>
                    <a:pt x="6324" y="1532335"/>
                  </a:cubicBezTo>
                  <a:cubicBezTo>
                    <a:pt x="19024" y="1491060"/>
                    <a:pt x="62998" y="1523048"/>
                    <a:pt x="82524" y="1513285"/>
                  </a:cubicBezTo>
                  <a:cubicBezTo>
                    <a:pt x="92763" y="1508165"/>
                    <a:pt x="100577" y="1498744"/>
                    <a:pt x="111099" y="1494235"/>
                  </a:cubicBezTo>
                  <a:cubicBezTo>
                    <a:pt x="123131" y="1489078"/>
                    <a:pt x="136612" y="1488306"/>
                    <a:pt x="149199" y="1484710"/>
                  </a:cubicBezTo>
                  <a:cubicBezTo>
                    <a:pt x="217540" y="1465184"/>
                    <a:pt x="128573" y="1485025"/>
                    <a:pt x="225399" y="1465660"/>
                  </a:cubicBezTo>
                  <a:cubicBezTo>
                    <a:pt x="303341" y="1426689"/>
                    <a:pt x="223786" y="1463023"/>
                    <a:pt x="301599" y="1437085"/>
                  </a:cubicBezTo>
                  <a:cubicBezTo>
                    <a:pt x="317819" y="1431678"/>
                    <a:pt x="333600" y="1424979"/>
                    <a:pt x="349224" y="1418035"/>
                  </a:cubicBezTo>
                  <a:cubicBezTo>
                    <a:pt x="362199" y="1412268"/>
                    <a:pt x="373854" y="1403475"/>
                    <a:pt x="387324" y="1398985"/>
                  </a:cubicBezTo>
                  <a:cubicBezTo>
                    <a:pt x="402683" y="1393865"/>
                    <a:pt x="419442" y="1394112"/>
                    <a:pt x="434949" y="1389460"/>
                  </a:cubicBezTo>
                  <a:cubicBezTo>
                    <a:pt x="451326" y="1384547"/>
                    <a:pt x="466565" y="1376413"/>
                    <a:pt x="482574" y="1370410"/>
                  </a:cubicBezTo>
                  <a:cubicBezTo>
                    <a:pt x="491975" y="1366885"/>
                    <a:pt x="501133" y="1361576"/>
                    <a:pt x="511149" y="1360885"/>
                  </a:cubicBezTo>
                  <a:cubicBezTo>
                    <a:pt x="593564" y="1355201"/>
                    <a:pt x="676249" y="1354535"/>
                    <a:pt x="758799" y="1351360"/>
                  </a:cubicBezTo>
                  <a:cubicBezTo>
                    <a:pt x="774674" y="1348185"/>
                    <a:pt x="790718" y="1345762"/>
                    <a:pt x="806424" y="1341835"/>
                  </a:cubicBezTo>
                  <a:cubicBezTo>
                    <a:pt x="816164" y="1339400"/>
                    <a:pt x="825345" y="1335068"/>
                    <a:pt x="834999" y="1332310"/>
                  </a:cubicBezTo>
                  <a:cubicBezTo>
                    <a:pt x="847586" y="1328714"/>
                    <a:pt x="860399" y="1325960"/>
                    <a:pt x="873099" y="1322785"/>
                  </a:cubicBezTo>
                  <a:cubicBezTo>
                    <a:pt x="903205" y="1304721"/>
                    <a:pt x="926940" y="1288825"/>
                    <a:pt x="958824" y="1275160"/>
                  </a:cubicBezTo>
                  <a:cubicBezTo>
                    <a:pt x="968052" y="1271205"/>
                    <a:pt x="977713" y="1268277"/>
                    <a:pt x="987399" y="1265635"/>
                  </a:cubicBezTo>
                  <a:cubicBezTo>
                    <a:pt x="1072889" y="1242320"/>
                    <a:pt x="1052816" y="1247933"/>
                    <a:pt x="1139799" y="1237060"/>
                  </a:cubicBezTo>
                  <a:cubicBezTo>
                    <a:pt x="1149324" y="1233885"/>
                    <a:pt x="1158634" y="1229970"/>
                    <a:pt x="1168374" y="1227535"/>
                  </a:cubicBezTo>
                  <a:cubicBezTo>
                    <a:pt x="1258844" y="1204917"/>
                    <a:pt x="1276408" y="1219651"/>
                    <a:pt x="1406499" y="1227535"/>
                  </a:cubicBezTo>
                  <a:cubicBezTo>
                    <a:pt x="1447820" y="1230039"/>
                    <a:pt x="1489049" y="1233885"/>
                    <a:pt x="1530324" y="1237060"/>
                  </a:cubicBezTo>
                  <a:cubicBezTo>
                    <a:pt x="1603349" y="1233885"/>
                    <a:pt x="1676467" y="1232397"/>
                    <a:pt x="1749399" y="1227535"/>
                  </a:cubicBezTo>
                  <a:cubicBezTo>
                    <a:pt x="1771800" y="1226042"/>
                    <a:pt x="1793747" y="1220360"/>
                    <a:pt x="1816074" y="1218010"/>
                  </a:cubicBezTo>
                  <a:cubicBezTo>
                    <a:pt x="1854096" y="1214008"/>
                    <a:pt x="1892437" y="1213227"/>
                    <a:pt x="1930374" y="1208485"/>
                  </a:cubicBezTo>
                  <a:cubicBezTo>
                    <a:pt x="1968701" y="1203694"/>
                    <a:pt x="2006347" y="1194226"/>
                    <a:pt x="2044674" y="1189435"/>
                  </a:cubicBezTo>
                  <a:cubicBezTo>
                    <a:pt x="2070074" y="1186260"/>
                    <a:pt x="2095625" y="1184118"/>
                    <a:pt x="2120874" y="1179910"/>
                  </a:cubicBezTo>
                  <a:cubicBezTo>
                    <a:pt x="2272310" y="1154671"/>
                    <a:pt x="2006500" y="1188810"/>
                    <a:pt x="2216124" y="1160860"/>
                  </a:cubicBezTo>
                  <a:cubicBezTo>
                    <a:pt x="2244623" y="1157060"/>
                    <a:pt x="2273274" y="1154510"/>
                    <a:pt x="2301849" y="1151335"/>
                  </a:cubicBezTo>
                  <a:cubicBezTo>
                    <a:pt x="2327249" y="1144985"/>
                    <a:pt x="2352376" y="1137420"/>
                    <a:pt x="2378049" y="1132285"/>
                  </a:cubicBezTo>
                  <a:cubicBezTo>
                    <a:pt x="2393924" y="1129110"/>
                    <a:pt x="2410055" y="1127020"/>
                    <a:pt x="2425674" y="1122760"/>
                  </a:cubicBezTo>
                  <a:cubicBezTo>
                    <a:pt x="2445047" y="1117476"/>
                    <a:pt x="2463774" y="1110060"/>
                    <a:pt x="2482824" y="1103710"/>
                  </a:cubicBezTo>
                  <a:lnTo>
                    <a:pt x="2511399" y="1094185"/>
                  </a:lnTo>
                  <a:cubicBezTo>
                    <a:pt x="2520924" y="1084660"/>
                    <a:pt x="2529013" y="1073440"/>
                    <a:pt x="2539974" y="1065610"/>
                  </a:cubicBezTo>
                  <a:cubicBezTo>
                    <a:pt x="2566794" y="1046453"/>
                    <a:pt x="2585493" y="1044705"/>
                    <a:pt x="2616174" y="1037035"/>
                  </a:cubicBezTo>
                  <a:cubicBezTo>
                    <a:pt x="2639206" y="1019761"/>
                    <a:pt x="2650344" y="1011016"/>
                    <a:pt x="2655232" y="1007046"/>
                  </a:cubicBezTo>
                  <a:lnTo>
                    <a:pt x="2656733" y="1005772"/>
                  </a:lnTo>
                  <a:lnTo>
                    <a:pt x="2654085" y="1008751"/>
                  </a:lnTo>
                  <a:cubicBezTo>
                    <a:pt x="2652338" y="1011622"/>
                    <a:pt x="2655577" y="1012571"/>
                    <a:pt x="2682849" y="998935"/>
                  </a:cubicBezTo>
                  <a:cubicBezTo>
                    <a:pt x="2699408" y="990656"/>
                    <a:pt x="2714855" y="980299"/>
                    <a:pt x="2730474" y="970360"/>
                  </a:cubicBezTo>
                  <a:cubicBezTo>
                    <a:pt x="2749790" y="958068"/>
                    <a:pt x="2765904" y="939500"/>
                    <a:pt x="2787624" y="932260"/>
                  </a:cubicBezTo>
                  <a:cubicBezTo>
                    <a:pt x="2797149" y="929085"/>
                    <a:pt x="2807219" y="927225"/>
                    <a:pt x="2816199" y="922735"/>
                  </a:cubicBezTo>
                  <a:cubicBezTo>
                    <a:pt x="2826438" y="917615"/>
                    <a:pt x="2834313" y="908334"/>
                    <a:pt x="2844774" y="903685"/>
                  </a:cubicBezTo>
                  <a:cubicBezTo>
                    <a:pt x="2863124" y="895530"/>
                    <a:pt x="2883963" y="893615"/>
                    <a:pt x="2901924" y="884635"/>
                  </a:cubicBezTo>
                  <a:cubicBezTo>
                    <a:pt x="2927324" y="871935"/>
                    <a:pt x="2951183" y="855515"/>
                    <a:pt x="2978124" y="846535"/>
                  </a:cubicBezTo>
                  <a:cubicBezTo>
                    <a:pt x="2987649" y="843360"/>
                    <a:pt x="2997471" y="840965"/>
                    <a:pt x="3006699" y="837010"/>
                  </a:cubicBezTo>
                  <a:cubicBezTo>
                    <a:pt x="3019750" y="831417"/>
                    <a:pt x="3031748" y="823553"/>
                    <a:pt x="3044799" y="817960"/>
                  </a:cubicBezTo>
                  <a:cubicBezTo>
                    <a:pt x="3054027" y="814005"/>
                    <a:pt x="3064394" y="812925"/>
                    <a:pt x="3073374" y="808435"/>
                  </a:cubicBezTo>
                  <a:cubicBezTo>
                    <a:pt x="3169033" y="760606"/>
                    <a:pt x="3023157" y="820432"/>
                    <a:pt x="3140049" y="770335"/>
                  </a:cubicBezTo>
                  <a:cubicBezTo>
                    <a:pt x="3149277" y="766380"/>
                    <a:pt x="3159644" y="765300"/>
                    <a:pt x="3168624" y="760810"/>
                  </a:cubicBezTo>
                  <a:cubicBezTo>
                    <a:pt x="3178863" y="755690"/>
                    <a:pt x="3186960" y="746880"/>
                    <a:pt x="3197199" y="741760"/>
                  </a:cubicBezTo>
                  <a:cubicBezTo>
                    <a:pt x="3206179" y="737270"/>
                    <a:pt x="3216794" y="736725"/>
                    <a:pt x="3225774" y="732235"/>
                  </a:cubicBezTo>
                  <a:cubicBezTo>
                    <a:pt x="3236013" y="727115"/>
                    <a:pt x="3242998" y="714666"/>
                    <a:pt x="3254349" y="713185"/>
                  </a:cubicBezTo>
                  <a:cubicBezTo>
                    <a:pt x="3317394" y="704962"/>
                    <a:pt x="3381349" y="706835"/>
                    <a:pt x="3444849" y="703660"/>
                  </a:cubicBezTo>
                  <a:cubicBezTo>
                    <a:pt x="3457549" y="697310"/>
                    <a:pt x="3469974" y="690377"/>
                    <a:pt x="3482949" y="684610"/>
                  </a:cubicBezTo>
                  <a:cubicBezTo>
                    <a:pt x="3528875" y="664198"/>
                    <a:pt x="3527640" y="669958"/>
                    <a:pt x="3568674" y="646510"/>
                  </a:cubicBezTo>
                  <a:cubicBezTo>
                    <a:pt x="3677745" y="584184"/>
                    <a:pt x="3507623" y="677686"/>
                    <a:pt x="3625824" y="598885"/>
                  </a:cubicBezTo>
                  <a:cubicBezTo>
                    <a:pt x="3634178" y="593316"/>
                    <a:pt x="3644874" y="592535"/>
                    <a:pt x="3654399" y="589360"/>
                  </a:cubicBezTo>
                  <a:cubicBezTo>
                    <a:pt x="3667099" y="579835"/>
                    <a:pt x="3679290" y="569591"/>
                    <a:pt x="3692499" y="560785"/>
                  </a:cubicBezTo>
                  <a:cubicBezTo>
                    <a:pt x="3707903" y="550516"/>
                    <a:pt x="3725313" y="543318"/>
                    <a:pt x="3740124" y="532210"/>
                  </a:cubicBezTo>
                  <a:cubicBezTo>
                    <a:pt x="3750900" y="524128"/>
                    <a:pt x="3757923" y="511717"/>
                    <a:pt x="3768699" y="503635"/>
                  </a:cubicBezTo>
                  <a:cubicBezTo>
                    <a:pt x="3819329" y="465662"/>
                    <a:pt x="3849974" y="469985"/>
                    <a:pt x="3902049" y="417910"/>
                  </a:cubicBezTo>
                  <a:cubicBezTo>
                    <a:pt x="3911574" y="408385"/>
                    <a:pt x="3919663" y="397165"/>
                    <a:pt x="3930624" y="389335"/>
                  </a:cubicBezTo>
                  <a:cubicBezTo>
                    <a:pt x="3942178" y="381082"/>
                    <a:pt x="3956745" y="377908"/>
                    <a:pt x="3968724" y="370285"/>
                  </a:cubicBezTo>
                  <a:cubicBezTo>
                    <a:pt x="3991766" y="355622"/>
                    <a:pt x="4013174" y="338535"/>
                    <a:pt x="4035399" y="322660"/>
                  </a:cubicBezTo>
                  <a:cubicBezTo>
                    <a:pt x="4081811" y="253042"/>
                    <a:pt x="4020040" y="335459"/>
                    <a:pt x="4092549" y="275035"/>
                  </a:cubicBezTo>
                  <a:cubicBezTo>
                    <a:pt x="4101343" y="267706"/>
                    <a:pt x="4103504" y="254555"/>
                    <a:pt x="4111599" y="246460"/>
                  </a:cubicBezTo>
                  <a:cubicBezTo>
                    <a:pt x="4125974" y="232085"/>
                    <a:pt x="4144849" y="222735"/>
                    <a:pt x="4159224" y="208360"/>
                  </a:cubicBezTo>
                  <a:cubicBezTo>
                    <a:pt x="4202308" y="165276"/>
                    <a:pt x="4151219" y="188803"/>
                    <a:pt x="4206849" y="170260"/>
                  </a:cubicBezTo>
                  <a:cubicBezTo>
                    <a:pt x="4263103" y="85878"/>
                    <a:pt x="4177359" y="207626"/>
                    <a:pt x="4263999" y="113110"/>
                  </a:cubicBezTo>
                  <a:cubicBezTo>
                    <a:pt x="4288461" y="86425"/>
                    <a:pt x="4301714" y="49105"/>
                    <a:pt x="4330674" y="27385"/>
                  </a:cubicBezTo>
                  <a:close/>
                </a:path>
              </a:pathLst>
            </a:custGeom>
            <a:solidFill>
              <a:srgbClr val="D9EB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2"/>
            <p:cNvSpPr/>
            <p:nvPr/>
          </p:nvSpPr>
          <p:spPr bwMode="auto">
            <a:xfrm rot="21317978">
              <a:off x="-103784" y="598892"/>
              <a:ext cx="4973666" cy="2755795"/>
            </a:xfrm>
            <a:custGeom>
              <a:avLst/>
              <a:gdLst>
                <a:gd name="connsiteX0" fmla="*/ 209035 w 4973666"/>
                <a:gd name="connsiteY0" fmla="*/ 0 h 2755795"/>
                <a:gd name="connsiteX1" fmla="*/ 214705 w 4973666"/>
                <a:gd name="connsiteY1" fmla="*/ 4665 h 2755795"/>
                <a:gd name="connsiteX2" fmla="*/ 230060 w 4973666"/>
                <a:gd name="connsiteY2" fmla="*/ 19680 h 2755795"/>
                <a:gd name="connsiteX3" fmla="*/ 304345 w 4973666"/>
                <a:gd name="connsiteY3" fmla="*/ 57780 h 2755795"/>
                <a:gd name="connsiteX4" fmla="*/ 336181 w 4973666"/>
                <a:gd name="connsiteY4" fmla="*/ 86355 h 2755795"/>
                <a:gd name="connsiteX5" fmla="*/ 368017 w 4973666"/>
                <a:gd name="connsiteY5" fmla="*/ 105405 h 2755795"/>
                <a:gd name="connsiteX6" fmla="*/ 474138 w 4973666"/>
                <a:gd name="connsiteY6" fmla="*/ 181605 h 2755795"/>
                <a:gd name="connsiteX7" fmla="*/ 505975 w 4973666"/>
                <a:gd name="connsiteY7" fmla="*/ 200655 h 2755795"/>
                <a:gd name="connsiteX8" fmla="*/ 590871 w 4973666"/>
                <a:gd name="connsiteY8" fmla="*/ 219705 h 2755795"/>
                <a:gd name="connsiteX9" fmla="*/ 654544 w 4973666"/>
                <a:gd name="connsiteY9" fmla="*/ 238755 h 2755795"/>
                <a:gd name="connsiteX10" fmla="*/ 750053 w 4973666"/>
                <a:gd name="connsiteY10" fmla="*/ 257805 h 2755795"/>
                <a:gd name="connsiteX11" fmla="*/ 834949 w 4973666"/>
                <a:gd name="connsiteY11" fmla="*/ 276855 h 2755795"/>
                <a:gd name="connsiteX12" fmla="*/ 909234 w 4973666"/>
                <a:gd name="connsiteY12" fmla="*/ 295905 h 2755795"/>
                <a:gd name="connsiteX13" fmla="*/ 962295 w 4973666"/>
                <a:gd name="connsiteY13" fmla="*/ 324480 h 2755795"/>
                <a:gd name="connsiteX14" fmla="*/ 994131 w 4973666"/>
                <a:gd name="connsiteY14" fmla="*/ 353055 h 2755795"/>
                <a:gd name="connsiteX15" fmla="*/ 1036579 w 4973666"/>
                <a:gd name="connsiteY15" fmla="*/ 372105 h 2755795"/>
                <a:gd name="connsiteX16" fmla="*/ 1068416 w 4973666"/>
                <a:gd name="connsiteY16" fmla="*/ 400680 h 2755795"/>
                <a:gd name="connsiteX17" fmla="*/ 1100252 w 4973666"/>
                <a:gd name="connsiteY17" fmla="*/ 419730 h 2755795"/>
                <a:gd name="connsiteX18" fmla="*/ 1153312 w 4973666"/>
                <a:gd name="connsiteY18" fmla="*/ 476880 h 2755795"/>
                <a:gd name="connsiteX19" fmla="*/ 1206373 w 4973666"/>
                <a:gd name="connsiteY19" fmla="*/ 524505 h 2755795"/>
                <a:gd name="connsiteX20" fmla="*/ 1259433 w 4973666"/>
                <a:gd name="connsiteY20" fmla="*/ 562605 h 2755795"/>
                <a:gd name="connsiteX21" fmla="*/ 1652081 w 4973666"/>
                <a:gd name="connsiteY21" fmla="*/ 610230 h 2755795"/>
                <a:gd name="connsiteX22" fmla="*/ 1779426 w 4973666"/>
                <a:gd name="connsiteY22" fmla="*/ 657855 h 2755795"/>
                <a:gd name="connsiteX23" fmla="*/ 1811262 w 4973666"/>
                <a:gd name="connsiteY23" fmla="*/ 686430 h 2755795"/>
                <a:gd name="connsiteX24" fmla="*/ 1906771 w 4973666"/>
                <a:gd name="connsiteY24" fmla="*/ 724530 h 2755795"/>
                <a:gd name="connsiteX25" fmla="*/ 1949220 w 4973666"/>
                <a:gd name="connsiteY25" fmla="*/ 753105 h 2755795"/>
                <a:gd name="connsiteX26" fmla="*/ 2034116 w 4973666"/>
                <a:gd name="connsiteY26" fmla="*/ 800730 h 2755795"/>
                <a:gd name="connsiteX27" fmla="*/ 2076564 w 4973666"/>
                <a:gd name="connsiteY27" fmla="*/ 829305 h 2755795"/>
                <a:gd name="connsiteX28" fmla="*/ 2129625 w 4973666"/>
                <a:gd name="connsiteY28" fmla="*/ 857880 h 2755795"/>
                <a:gd name="connsiteX29" fmla="*/ 2193297 w 4973666"/>
                <a:gd name="connsiteY29" fmla="*/ 895980 h 2755795"/>
                <a:gd name="connsiteX30" fmla="*/ 2225134 w 4973666"/>
                <a:gd name="connsiteY30" fmla="*/ 915030 h 2755795"/>
                <a:gd name="connsiteX31" fmla="*/ 2256970 w 4973666"/>
                <a:gd name="connsiteY31" fmla="*/ 943605 h 2755795"/>
                <a:gd name="connsiteX32" fmla="*/ 2384315 w 4973666"/>
                <a:gd name="connsiteY32" fmla="*/ 1010280 h 2755795"/>
                <a:gd name="connsiteX33" fmla="*/ 2437376 w 4973666"/>
                <a:gd name="connsiteY33" fmla="*/ 1057905 h 2755795"/>
                <a:gd name="connsiteX34" fmla="*/ 2469212 w 4973666"/>
                <a:gd name="connsiteY34" fmla="*/ 1067430 h 2755795"/>
                <a:gd name="connsiteX35" fmla="*/ 2532884 w 4973666"/>
                <a:gd name="connsiteY35" fmla="*/ 1105530 h 2755795"/>
                <a:gd name="connsiteX36" fmla="*/ 2702678 w 4973666"/>
                <a:gd name="connsiteY36" fmla="*/ 1134105 h 2755795"/>
                <a:gd name="connsiteX37" fmla="*/ 2798187 w 4973666"/>
                <a:gd name="connsiteY37" fmla="*/ 1181730 h 2755795"/>
                <a:gd name="connsiteX38" fmla="*/ 2840635 w 4973666"/>
                <a:gd name="connsiteY38" fmla="*/ 1257930 h 2755795"/>
                <a:gd name="connsiteX39" fmla="*/ 2936144 w 4973666"/>
                <a:gd name="connsiteY39" fmla="*/ 1334130 h 2755795"/>
                <a:gd name="connsiteX40" fmla="*/ 2999817 w 4973666"/>
                <a:gd name="connsiteY40" fmla="*/ 1353180 h 2755795"/>
                <a:gd name="connsiteX41" fmla="*/ 3074101 w 4973666"/>
                <a:gd name="connsiteY41" fmla="*/ 1372230 h 2755795"/>
                <a:gd name="connsiteX42" fmla="*/ 3137774 w 4973666"/>
                <a:gd name="connsiteY42" fmla="*/ 1381755 h 2755795"/>
                <a:gd name="connsiteX43" fmla="*/ 3180222 w 4973666"/>
                <a:gd name="connsiteY43" fmla="*/ 1391280 h 2755795"/>
                <a:gd name="connsiteX44" fmla="*/ 3233283 w 4973666"/>
                <a:gd name="connsiteY44" fmla="*/ 1400805 h 2755795"/>
                <a:gd name="connsiteX45" fmla="*/ 3286343 w 4973666"/>
                <a:gd name="connsiteY45" fmla="*/ 1419855 h 2755795"/>
                <a:gd name="connsiteX46" fmla="*/ 3318180 w 4973666"/>
                <a:gd name="connsiteY46" fmla="*/ 1429380 h 2755795"/>
                <a:gd name="connsiteX47" fmla="*/ 3434913 w 4973666"/>
                <a:gd name="connsiteY47" fmla="*/ 1467480 h 2755795"/>
                <a:gd name="connsiteX48" fmla="*/ 3466749 w 4973666"/>
                <a:gd name="connsiteY48" fmla="*/ 1496055 h 2755795"/>
                <a:gd name="connsiteX49" fmla="*/ 3498585 w 4973666"/>
                <a:gd name="connsiteY49" fmla="*/ 1505580 h 2755795"/>
                <a:gd name="connsiteX50" fmla="*/ 3530421 w 4973666"/>
                <a:gd name="connsiteY50" fmla="*/ 1543680 h 2755795"/>
                <a:gd name="connsiteX51" fmla="*/ 3572870 w 4973666"/>
                <a:gd name="connsiteY51" fmla="*/ 1581780 h 2755795"/>
                <a:gd name="connsiteX52" fmla="*/ 3583482 w 4973666"/>
                <a:gd name="connsiteY52" fmla="*/ 1610355 h 2755795"/>
                <a:gd name="connsiteX53" fmla="*/ 3625930 w 4973666"/>
                <a:gd name="connsiteY53" fmla="*/ 1677030 h 2755795"/>
                <a:gd name="connsiteX54" fmla="*/ 3636542 w 4973666"/>
                <a:gd name="connsiteY54" fmla="*/ 1715130 h 2755795"/>
                <a:gd name="connsiteX55" fmla="*/ 3657767 w 4973666"/>
                <a:gd name="connsiteY55" fmla="*/ 1753230 h 2755795"/>
                <a:gd name="connsiteX56" fmla="*/ 3668379 w 4973666"/>
                <a:gd name="connsiteY56" fmla="*/ 1791330 h 2755795"/>
                <a:gd name="connsiteX57" fmla="*/ 3710827 w 4973666"/>
                <a:gd name="connsiteY57" fmla="*/ 1858005 h 2755795"/>
                <a:gd name="connsiteX58" fmla="*/ 3774500 w 4973666"/>
                <a:gd name="connsiteY58" fmla="*/ 1896105 h 2755795"/>
                <a:gd name="connsiteX59" fmla="*/ 3816948 w 4973666"/>
                <a:gd name="connsiteY59" fmla="*/ 1905630 h 2755795"/>
                <a:gd name="connsiteX60" fmla="*/ 3870008 w 4973666"/>
                <a:gd name="connsiteY60" fmla="*/ 1915155 h 2755795"/>
                <a:gd name="connsiteX61" fmla="*/ 3901845 w 4973666"/>
                <a:gd name="connsiteY61" fmla="*/ 1924680 h 2755795"/>
                <a:gd name="connsiteX62" fmla="*/ 3965517 w 4973666"/>
                <a:gd name="connsiteY62" fmla="*/ 1934205 h 2755795"/>
                <a:gd name="connsiteX63" fmla="*/ 4061026 w 4973666"/>
                <a:gd name="connsiteY63" fmla="*/ 1962780 h 2755795"/>
                <a:gd name="connsiteX64" fmla="*/ 4135311 w 4973666"/>
                <a:gd name="connsiteY64" fmla="*/ 2000880 h 2755795"/>
                <a:gd name="connsiteX65" fmla="*/ 4167147 w 4973666"/>
                <a:gd name="connsiteY65" fmla="*/ 2010405 h 2755795"/>
                <a:gd name="connsiteX66" fmla="*/ 4252044 w 4973666"/>
                <a:gd name="connsiteY66" fmla="*/ 2058030 h 2755795"/>
                <a:gd name="connsiteX67" fmla="*/ 4273268 w 4973666"/>
                <a:gd name="connsiteY67" fmla="*/ 2086605 h 2755795"/>
                <a:gd name="connsiteX68" fmla="*/ 4305104 w 4973666"/>
                <a:gd name="connsiteY68" fmla="*/ 2115180 h 2755795"/>
                <a:gd name="connsiteX69" fmla="*/ 4347553 w 4973666"/>
                <a:gd name="connsiteY69" fmla="*/ 2219955 h 2755795"/>
                <a:gd name="connsiteX70" fmla="*/ 4443062 w 4973666"/>
                <a:gd name="connsiteY70" fmla="*/ 2258055 h 2755795"/>
                <a:gd name="connsiteX71" fmla="*/ 4517346 w 4973666"/>
                <a:gd name="connsiteY71" fmla="*/ 2277105 h 2755795"/>
                <a:gd name="connsiteX72" fmla="*/ 4634079 w 4973666"/>
                <a:gd name="connsiteY72" fmla="*/ 2296155 h 2755795"/>
                <a:gd name="connsiteX73" fmla="*/ 4665916 w 4973666"/>
                <a:gd name="connsiteY73" fmla="*/ 2305680 h 2755795"/>
                <a:gd name="connsiteX74" fmla="*/ 4708364 w 4973666"/>
                <a:gd name="connsiteY74" fmla="*/ 2315205 h 2755795"/>
                <a:gd name="connsiteX75" fmla="*/ 4782649 w 4973666"/>
                <a:gd name="connsiteY75" fmla="*/ 2353305 h 2755795"/>
                <a:gd name="connsiteX76" fmla="*/ 4846321 w 4973666"/>
                <a:gd name="connsiteY76" fmla="*/ 2391405 h 2755795"/>
                <a:gd name="connsiteX77" fmla="*/ 4888769 w 4973666"/>
                <a:gd name="connsiteY77" fmla="*/ 2419980 h 2755795"/>
                <a:gd name="connsiteX78" fmla="*/ 4941830 w 4973666"/>
                <a:gd name="connsiteY78" fmla="*/ 2467605 h 2755795"/>
                <a:gd name="connsiteX79" fmla="*/ 4973666 w 4973666"/>
                <a:gd name="connsiteY79" fmla="*/ 2524755 h 2755795"/>
                <a:gd name="connsiteX80" fmla="*/ 4963054 w 4973666"/>
                <a:gd name="connsiteY80" fmla="*/ 2562855 h 2755795"/>
                <a:gd name="connsiteX81" fmla="*/ 4909994 w 4973666"/>
                <a:gd name="connsiteY81" fmla="*/ 2648580 h 2755795"/>
                <a:gd name="connsiteX82" fmla="*/ 4878157 w 4973666"/>
                <a:gd name="connsiteY82" fmla="*/ 2667630 h 2755795"/>
                <a:gd name="connsiteX83" fmla="*/ 4676528 w 4973666"/>
                <a:gd name="connsiteY83" fmla="*/ 2686680 h 2755795"/>
                <a:gd name="connsiteX84" fmla="*/ 4527958 w 4973666"/>
                <a:gd name="connsiteY84" fmla="*/ 2696205 h 2755795"/>
                <a:gd name="connsiteX85" fmla="*/ 4421837 w 4973666"/>
                <a:gd name="connsiteY85" fmla="*/ 2705730 h 2755795"/>
                <a:gd name="connsiteX86" fmla="*/ 4347553 w 4973666"/>
                <a:gd name="connsiteY86" fmla="*/ 2715255 h 2755795"/>
                <a:gd name="connsiteX87" fmla="*/ 3350016 w 4973666"/>
                <a:gd name="connsiteY87" fmla="*/ 2734305 h 2755795"/>
                <a:gd name="connsiteX88" fmla="*/ 2787575 w 4973666"/>
                <a:gd name="connsiteY88" fmla="*/ 2743830 h 2755795"/>
                <a:gd name="connsiteX89" fmla="*/ 2649617 w 4973666"/>
                <a:gd name="connsiteY89" fmla="*/ 2724780 h 2755795"/>
                <a:gd name="connsiteX90" fmla="*/ 2373703 w 4973666"/>
                <a:gd name="connsiteY90" fmla="*/ 2715255 h 2755795"/>
                <a:gd name="connsiteX91" fmla="*/ 1768814 w 4973666"/>
                <a:gd name="connsiteY91" fmla="*/ 2705730 h 2755795"/>
                <a:gd name="connsiteX92" fmla="*/ 1492899 w 4973666"/>
                <a:gd name="connsiteY92" fmla="*/ 2686680 h 2755795"/>
                <a:gd name="connsiteX93" fmla="*/ 1057803 w 4973666"/>
                <a:gd name="connsiteY93" fmla="*/ 2658105 h 2755795"/>
                <a:gd name="connsiteX94" fmla="*/ 898622 w 4973666"/>
                <a:gd name="connsiteY94" fmla="*/ 2639055 h 2755795"/>
                <a:gd name="connsiteX95" fmla="*/ 750053 w 4973666"/>
                <a:gd name="connsiteY95" fmla="*/ 2620005 h 2755795"/>
                <a:gd name="connsiteX96" fmla="*/ 654544 w 4973666"/>
                <a:gd name="connsiteY96" fmla="*/ 2610480 h 2755795"/>
                <a:gd name="connsiteX97" fmla="*/ 537811 w 4973666"/>
                <a:gd name="connsiteY97" fmla="*/ 2600955 h 2755795"/>
                <a:gd name="connsiteX98" fmla="*/ 399854 w 4973666"/>
                <a:gd name="connsiteY98" fmla="*/ 2581905 h 2755795"/>
                <a:gd name="connsiteX99" fmla="*/ 155775 w 4973666"/>
                <a:gd name="connsiteY99" fmla="*/ 2562855 h 2755795"/>
                <a:gd name="connsiteX100" fmla="*/ 17818 w 4973666"/>
                <a:gd name="connsiteY100" fmla="*/ 2543805 h 2755795"/>
                <a:gd name="connsiteX101" fmla="*/ 0 w 4973666"/>
                <a:gd name="connsiteY101" fmla="*/ 2542351 h 275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973666" h="2755795">
                  <a:moveTo>
                    <a:pt x="209035" y="0"/>
                  </a:moveTo>
                  <a:lnTo>
                    <a:pt x="214705" y="4665"/>
                  </a:lnTo>
                  <a:cubicBezTo>
                    <a:pt x="219594" y="9895"/>
                    <a:pt x="224296" y="15368"/>
                    <a:pt x="230060" y="19680"/>
                  </a:cubicBezTo>
                  <a:cubicBezTo>
                    <a:pt x="290216" y="64675"/>
                    <a:pt x="231688" y="11199"/>
                    <a:pt x="304345" y="57780"/>
                  </a:cubicBezTo>
                  <a:cubicBezTo>
                    <a:pt x="316557" y="65610"/>
                    <a:pt x="324652" y="77731"/>
                    <a:pt x="336181" y="86355"/>
                  </a:cubicBezTo>
                  <a:cubicBezTo>
                    <a:pt x="345979" y="93684"/>
                    <a:pt x="358333" y="97955"/>
                    <a:pt x="368017" y="105405"/>
                  </a:cubicBezTo>
                  <a:cubicBezTo>
                    <a:pt x="473866" y="186839"/>
                    <a:pt x="335988" y="98939"/>
                    <a:pt x="474138" y="181605"/>
                  </a:cubicBezTo>
                  <a:cubicBezTo>
                    <a:pt x="484750" y="187955"/>
                    <a:pt x="493601" y="197879"/>
                    <a:pt x="505975" y="200655"/>
                  </a:cubicBezTo>
                  <a:cubicBezTo>
                    <a:pt x="534273" y="207005"/>
                    <a:pt x="563199" y="211426"/>
                    <a:pt x="590871" y="219705"/>
                  </a:cubicBezTo>
                  <a:cubicBezTo>
                    <a:pt x="612095" y="226055"/>
                    <a:pt x="632839" y="233885"/>
                    <a:pt x="654544" y="238755"/>
                  </a:cubicBezTo>
                  <a:cubicBezTo>
                    <a:pt x="801643" y="271762"/>
                    <a:pt x="574911" y="221528"/>
                    <a:pt x="750053" y="257805"/>
                  </a:cubicBezTo>
                  <a:cubicBezTo>
                    <a:pt x="778475" y="263692"/>
                    <a:pt x="807277" y="268576"/>
                    <a:pt x="834949" y="276855"/>
                  </a:cubicBezTo>
                  <a:cubicBezTo>
                    <a:pt x="880622" y="290520"/>
                    <a:pt x="855934" y="283945"/>
                    <a:pt x="909234" y="295905"/>
                  </a:cubicBezTo>
                  <a:cubicBezTo>
                    <a:pt x="926921" y="305430"/>
                    <a:pt x="945793" y="313372"/>
                    <a:pt x="962295" y="324480"/>
                  </a:cubicBezTo>
                  <a:cubicBezTo>
                    <a:pt x="974300" y="332562"/>
                    <a:pt x="981919" y="345225"/>
                    <a:pt x="994131" y="353055"/>
                  </a:cubicBezTo>
                  <a:cubicBezTo>
                    <a:pt x="1007004" y="361308"/>
                    <a:pt x="1023706" y="363852"/>
                    <a:pt x="1036579" y="372105"/>
                  </a:cubicBezTo>
                  <a:cubicBezTo>
                    <a:pt x="1048791" y="379935"/>
                    <a:pt x="1056886" y="392056"/>
                    <a:pt x="1068416" y="400680"/>
                  </a:cubicBezTo>
                  <a:cubicBezTo>
                    <a:pt x="1078213" y="408009"/>
                    <a:pt x="1089640" y="413380"/>
                    <a:pt x="1100252" y="419730"/>
                  </a:cubicBezTo>
                  <a:cubicBezTo>
                    <a:pt x="1152948" y="490676"/>
                    <a:pt x="1085221" y="403541"/>
                    <a:pt x="1153312" y="476880"/>
                  </a:cubicBezTo>
                  <a:cubicBezTo>
                    <a:pt x="1197530" y="524505"/>
                    <a:pt x="1148007" y="489580"/>
                    <a:pt x="1206373" y="524505"/>
                  </a:cubicBezTo>
                  <a:cubicBezTo>
                    <a:pt x="1245589" y="577303"/>
                    <a:pt x="1205159" y="535542"/>
                    <a:pt x="1259433" y="562605"/>
                  </a:cubicBezTo>
                  <a:cubicBezTo>
                    <a:pt x="1447297" y="656282"/>
                    <a:pt x="1156091" y="595869"/>
                    <a:pt x="1652081" y="610230"/>
                  </a:cubicBezTo>
                  <a:cubicBezTo>
                    <a:pt x="1750023" y="654184"/>
                    <a:pt x="1706283" y="641442"/>
                    <a:pt x="1779426" y="657855"/>
                  </a:cubicBezTo>
                  <a:cubicBezTo>
                    <a:pt x="1790038" y="667380"/>
                    <a:pt x="1799050" y="678600"/>
                    <a:pt x="1811262" y="686430"/>
                  </a:cubicBezTo>
                  <a:cubicBezTo>
                    <a:pt x="1845579" y="708431"/>
                    <a:pt x="1869331" y="705861"/>
                    <a:pt x="1906771" y="724530"/>
                  </a:cubicBezTo>
                  <a:cubicBezTo>
                    <a:pt x="1922232" y="732240"/>
                    <a:pt x="1934503" y="744299"/>
                    <a:pt x="1949220" y="753105"/>
                  </a:cubicBezTo>
                  <a:cubicBezTo>
                    <a:pt x="1976986" y="769720"/>
                    <a:pt x="2007419" y="782758"/>
                    <a:pt x="2034116" y="800730"/>
                  </a:cubicBezTo>
                  <a:cubicBezTo>
                    <a:pt x="2048265" y="810255"/>
                    <a:pt x="2061848" y="820499"/>
                    <a:pt x="2076564" y="829305"/>
                  </a:cubicBezTo>
                  <a:cubicBezTo>
                    <a:pt x="2093726" y="839574"/>
                    <a:pt x="2112223" y="847941"/>
                    <a:pt x="2129625" y="857880"/>
                  </a:cubicBezTo>
                  <a:cubicBezTo>
                    <a:pt x="2151145" y="870172"/>
                    <a:pt x="2172073" y="883280"/>
                    <a:pt x="2193297" y="895980"/>
                  </a:cubicBezTo>
                  <a:cubicBezTo>
                    <a:pt x="2203910" y="902330"/>
                    <a:pt x="2216115" y="906935"/>
                    <a:pt x="2225134" y="915030"/>
                  </a:cubicBezTo>
                  <a:cubicBezTo>
                    <a:pt x="2235746" y="924555"/>
                    <a:pt x="2245123" y="935335"/>
                    <a:pt x="2256970" y="943605"/>
                  </a:cubicBezTo>
                  <a:cubicBezTo>
                    <a:pt x="2307020" y="978545"/>
                    <a:pt x="2328867" y="985396"/>
                    <a:pt x="2384315" y="1010280"/>
                  </a:cubicBezTo>
                  <a:cubicBezTo>
                    <a:pt x="2405539" y="1038855"/>
                    <a:pt x="2402002" y="1042030"/>
                    <a:pt x="2437376" y="1057905"/>
                  </a:cubicBezTo>
                  <a:cubicBezTo>
                    <a:pt x="2447381" y="1062395"/>
                    <a:pt x="2459433" y="1062554"/>
                    <a:pt x="2469212" y="1067430"/>
                  </a:cubicBezTo>
                  <a:cubicBezTo>
                    <a:pt x="2491510" y="1078549"/>
                    <a:pt x="2508137" y="1099977"/>
                    <a:pt x="2532884" y="1105530"/>
                  </a:cubicBezTo>
                  <a:cubicBezTo>
                    <a:pt x="2645448" y="1130788"/>
                    <a:pt x="2588836" y="1121333"/>
                    <a:pt x="2702678" y="1134105"/>
                  </a:cubicBezTo>
                  <a:cubicBezTo>
                    <a:pt x="2780588" y="1157415"/>
                    <a:pt x="2750531" y="1138956"/>
                    <a:pt x="2798187" y="1181730"/>
                  </a:cubicBezTo>
                  <a:cubicBezTo>
                    <a:pt x="2810514" y="1225988"/>
                    <a:pt x="2803170" y="1220566"/>
                    <a:pt x="2840635" y="1257930"/>
                  </a:cubicBezTo>
                  <a:cubicBezTo>
                    <a:pt x="2856645" y="1273897"/>
                    <a:pt x="2903419" y="1321075"/>
                    <a:pt x="2936144" y="1334130"/>
                  </a:cubicBezTo>
                  <a:cubicBezTo>
                    <a:pt x="2956588" y="1342285"/>
                    <a:pt x="2978592" y="1346830"/>
                    <a:pt x="2999817" y="1353180"/>
                  </a:cubicBezTo>
                  <a:cubicBezTo>
                    <a:pt x="3030160" y="1362258"/>
                    <a:pt x="3040789" y="1366250"/>
                    <a:pt x="3074101" y="1372230"/>
                  </a:cubicBezTo>
                  <a:cubicBezTo>
                    <a:pt x="3095201" y="1376018"/>
                    <a:pt x="3116674" y="1377967"/>
                    <a:pt x="3137774" y="1381755"/>
                  </a:cubicBezTo>
                  <a:cubicBezTo>
                    <a:pt x="3152076" y="1384322"/>
                    <a:pt x="3165984" y="1388440"/>
                    <a:pt x="3180222" y="1391280"/>
                  </a:cubicBezTo>
                  <a:cubicBezTo>
                    <a:pt x="3197830" y="1394792"/>
                    <a:pt x="3216006" y="1396153"/>
                    <a:pt x="3233283" y="1400805"/>
                  </a:cubicBezTo>
                  <a:cubicBezTo>
                    <a:pt x="3251529" y="1405718"/>
                    <a:pt x="3268507" y="1413852"/>
                    <a:pt x="3286343" y="1419855"/>
                  </a:cubicBezTo>
                  <a:cubicBezTo>
                    <a:pt x="3296817" y="1423380"/>
                    <a:pt x="3307705" y="1425855"/>
                    <a:pt x="3318180" y="1429380"/>
                  </a:cubicBezTo>
                  <a:cubicBezTo>
                    <a:pt x="3436312" y="1469142"/>
                    <a:pt x="3301141" y="1427457"/>
                    <a:pt x="3434913" y="1467480"/>
                  </a:cubicBezTo>
                  <a:cubicBezTo>
                    <a:pt x="3445525" y="1477005"/>
                    <a:pt x="3454262" y="1488583"/>
                    <a:pt x="3466749" y="1496055"/>
                  </a:cubicBezTo>
                  <a:cubicBezTo>
                    <a:pt x="3476056" y="1501624"/>
                    <a:pt x="3489992" y="1499152"/>
                    <a:pt x="3498585" y="1505580"/>
                  </a:cubicBezTo>
                  <a:cubicBezTo>
                    <a:pt x="3512173" y="1515743"/>
                    <a:pt x="3518774" y="1531733"/>
                    <a:pt x="3530421" y="1543680"/>
                  </a:cubicBezTo>
                  <a:cubicBezTo>
                    <a:pt x="3543598" y="1557197"/>
                    <a:pt x="3558720" y="1569080"/>
                    <a:pt x="3572870" y="1581780"/>
                  </a:cubicBezTo>
                  <a:cubicBezTo>
                    <a:pt x="3576407" y="1591305"/>
                    <a:pt x="3578479" y="1601375"/>
                    <a:pt x="3583482" y="1610355"/>
                  </a:cubicBezTo>
                  <a:cubicBezTo>
                    <a:pt x="3614271" y="1665625"/>
                    <a:pt x="3598024" y="1610234"/>
                    <a:pt x="3625930" y="1677030"/>
                  </a:cubicBezTo>
                  <a:cubicBezTo>
                    <a:pt x="3631052" y="1689287"/>
                    <a:pt x="3631421" y="1702873"/>
                    <a:pt x="3636542" y="1715130"/>
                  </a:cubicBezTo>
                  <a:cubicBezTo>
                    <a:pt x="3642097" y="1728425"/>
                    <a:pt x="3652212" y="1739935"/>
                    <a:pt x="3657767" y="1753230"/>
                  </a:cubicBezTo>
                  <a:cubicBezTo>
                    <a:pt x="3662888" y="1765487"/>
                    <a:pt x="3663257" y="1779073"/>
                    <a:pt x="3668379" y="1791330"/>
                  </a:cubicBezTo>
                  <a:cubicBezTo>
                    <a:pt x="3672307" y="1800732"/>
                    <a:pt x="3699370" y="1849008"/>
                    <a:pt x="3710827" y="1858005"/>
                  </a:cubicBezTo>
                  <a:cubicBezTo>
                    <a:pt x="3730024" y="1873082"/>
                    <a:pt x="3749753" y="1890552"/>
                    <a:pt x="3774500" y="1896105"/>
                  </a:cubicBezTo>
                  <a:cubicBezTo>
                    <a:pt x="3788649" y="1899280"/>
                    <a:pt x="3802711" y="1902790"/>
                    <a:pt x="3816948" y="1905630"/>
                  </a:cubicBezTo>
                  <a:cubicBezTo>
                    <a:pt x="3834556" y="1909142"/>
                    <a:pt x="3852510" y="1911228"/>
                    <a:pt x="3870008" y="1915155"/>
                  </a:cubicBezTo>
                  <a:cubicBezTo>
                    <a:pt x="3880860" y="1917590"/>
                    <a:pt x="3890925" y="1922502"/>
                    <a:pt x="3901845" y="1924680"/>
                  </a:cubicBezTo>
                  <a:cubicBezTo>
                    <a:pt x="3922849" y="1928870"/>
                    <a:pt x="3944727" y="1929229"/>
                    <a:pt x="3965517" y="1934205"/>
                  </a:cubicBezTo>
                  <a:cubicBezTo>
                    <a:pt x="3997943" y="1941966"/>
                    <a:pt x="4033104" y="1946072"/>
                    <a:pt x="4061026" y="1962780"/>
                  </a:cubicBezTo>
                  <a:cubicBezTo>
                    <a:pt x="4092999" y="1981912"/>
                    <a:pt x="4097612" y="1986378"/>
                    <a:pt x="4135311" y="2000880"/>
                  </a:cubicBezTo>
                  <a:cubicBezTo>
                    <a:pt x="4145592" y="2004835"/>
                    <a:pt x="4156866" y="2006450"/>
                    <a:pt x="4167147" y="2010405"/>
                  </a:cubicBezTo>
                  <a:cubicBezTo>
                    <a:pt x="4196569" y="2021723"/>
                    <a:pt x="4229191" y="2037518"/>
                    <a:pt x="4252044" y="2058030"/>
                  </a:cubicBezTo>
                  <a:cubicBezTo>
                    <a:pt x="4261063" y="2066125"/>
                    <a:pt x="4265103" y="2077811"/>
                    <a:pt x="4273268" y="2086605"/>
                  </a:cubicBezTo>
                  <a:cubicBezTo>
                    <a:pt x="4282876" y="2096953"/>
                    <a:pt x="4294492" y="2105655"/>
                    <a:pt x="4305104" y="2115180"/>
                  </a:cubicBezTo>
                  <a:cubicBezTo>
                    <a:pt x="4315164" y="2151296"/>
                    <a:pt x="4316382" y="2191977"/>
                    <a:pt x="4347553" y="2219955"/>
                  </a:cubicBezTo>
                  <a:cubicBezTo>
                    <a:pt x="4372778" y="2242596"/>
                    <a:pt x="4411538" y="2248624"/>
                    <a:pt x="4443062" y="2258055"/>
                  </a:cubicBezTo>
                  <a:cubicBezTo>
                    <a:pt x="4473405" y="2267133"/>
                    <a:pt x="4484034" y="2271125"/>
                    <a:pt x="4517346" y="2277105"/>
                  </a:cubicBezTo>
                  <a:cubicBezTo>
                    <a:pt x="4564653" y="2285597"/>
                    <a:pt x="4588553" y="2285939"/>
                    <a:pt x="4634079" y="2296155"/>
                  </a:cubicBezTo>
                  <a:cubicBezTo>
                    <a:pt x="4644931" y="2298590"/>
                    <a:pt x="4655160" y="2302922"/>
                    <a:pt x="4665916" y="2305680"/>
                  </a:cubicBezTo>
                  <a:cubicBezTo>
                    <a:pt x="4679939" y="2309276"/>
                    <a:pt x="4694214" y="2312030"/>
                    <a:pt x="4708364" y="2315205"/>
                  </a:cubicBezTo>
                  <a:cubicBezTo>
                    <a:pt x="4818493" y="2381103"/>
                    <a:pt x="4648008" y="2280796"/>
                    <a:pt x="4782649" y="2353305"/>
                  </a:cubicBezTo>
                  <a:cubicBezTo>
                    <a:pt x="4804522" y="2365085"/>
                    <a:pt x="4825915" y="2377668"/>
                    <a:pt x="4846321" y="2391405"/>
                  </a:cubicBezTo>
                  <a:cubicBezTo>
                    <a:pt x="4860471" y="2400930"/>
                    <a:pt x="4876263" y="2408755"/>
                    <a:pt x="4888769" y="2419980"/>
                  </a:cubicBezTo>
                  <a:cubicBezTo>
                    <a:pt x="4959517" y="2483480"/>
                    <a:pt x="4856933" y="2416805"/>
                    <a:pt x="4941830" y="2467605"/>
                  </a:cubicBezTo>
                  <a:cubicBezTo>
                    <a:pt x="4952561" y="2482052"/>
                    <a:pt x="4973666" y="2505037"/>
                    <a:pt x="4973666" y="2524755"/>
                  </a:cubicBezTo>
                  <a:cubicBezTo>
                    <a:pt x="4973666" y="2537846"/>
                    <a:pt x="4967061" y="2550268"/>
                    <a:pt x="4963054" y="2562855"/>
                  </a:cubicBezTo>
                  <a:cubicBezTo>
                    <a:pt x="4953947" y="2591464"/>
                    <a:pt x="4936821" y="2632527"/>
                    <a:pt x="4909994" y="2648580"/>
                  </a:cubicBezTo>
                  <a:cubicBezTo>
                    <a:pt x="4899382" y="2654930"/>
                    <a:pt x="4890462" y="2664618"/>
                    <a:pt x="4878157" y="2667630"/>
                  </a:cubicBezTo>
                  <a:cubicBezTo>
                    <a:pt x="4855279" y="2673230"/>
                    <a:pt x="4683582" y="2686173"/>
                    <a:pt x="4676528" y="2686680"/>
                  </a:cubicBezTo>
                  <a:lnTo>
                    <a:pt x="4527958" y="2696205"/>
                  </a:lnTo>
                  <a:cubicBezTo>
                    <a:pt x="4492531" y="2698855"/>
                    <a:pt x="4457144" y="2702002"/>
                    <a:pt x="4421837" y="2705730"/>
                  </a:cubicBezTo>
                  <a:cubicBezTo>
                    <a:pt x="4396996" y="2708353"/>
                    <a:pt x="4372441" y="2713021"/>
                    <a:pt x="4347553" y="2715255"/>
                  </a:cubicBezTo>
                  <a:cubicBezTo>
                    <a:pt x="4035429" y="2743270"/>
                    <a:pt x="3562739" y="2731948"/>
                    <a:pt x="3350016" y="2734305"/>
                  </a:cubicBezTo>
                  <a:cubicBezTo>
                    <a:pt x="3050303" y="2767931"/>
                    <a:pt x="3237240" y="2754738"/>
                    <a:pt x="2787575" y="2743830"/>
                  </a:cubicBezTo>
                  <a:cubicBezTo>
                    <a:pt x="2727915" y="2725981"/>
                    <a:pt x="2748109" y="2729691"/>
                    <a:pt x="2649617" y="2724780"/>
                  </a:cubicBezTo>
                  <a:cubicBezTo>
                    <a:pt x="2557720" y="2720198"/>
                    <a:pt x="2465716" y="2717245"/>
                    <a:pt x="2373703" y="2715255"/>
                  </a:cubicBezTo>
                  <a:lnTo>
                    <a:pt x="1768814" y="2705730"/>
                  </a:lnTo>
                  <a:cubicBezTo>
                    <a:pt x="1505731" y="2682117"/>
                    <a:pt x="1858545" y="2712590"/>
                    <a:pt x="1492899" y="2686680"/>
                  </a:cubicBezTo>
                  <a:cubicBezTo>
                    <a:pt x="1055819" y="2655708"/>
                    <a:pt x="1455108" y="2676874"/>
                    <a:pt x="1057803" y="2658105"/>
                  </a:cubicBezTo>
                  <a:lnTo>
                    <a:pt x="898622" y="2639055"/>
                  </a:lnTo>
                  <a:cubicBezTo>
                    <a:pt x="849054" y="2632988"/>
                    <a:pt x="799773" y="2624964"/>
                    <a:pt x="750053" y="2620005"/>
                  </a:cubicBezTo>
                  <a:lnTo>
                    <a:pt x="654544" y="2610480"/>
                  </a:lnTo>
                  <a:cubicBezTo>
                    <a:pt x="615666" y="2606991"/>
                    <a:pt x="576644" y="2604828"/>
                    <a:pt x="537811" y="2600955"/>
                  </a:cubicBezTo>
                  <a:cubicBezTo>
                    <a:pt x="424728" y="2589677"/>
                    <a:pt x="503251" y="2594279"/>
                    <a:pt x="399854" y="2581905"/>
                  </a:cubicBezTo>
                  <a:cubicBezTo>
                    <a:pt x="277396" y="2567250"/>
                    <a:pt x="301581" y="2574752"/>
                    <a:pt x="155775" y="2562855"/>
                  </a:cubicBezTo>
                  <a:cubicBezTo>
                    <a:pt x="-126073" y="2539857"/>
                    <a:pt x="212088" y="2565601"/>
                    <a:pt x="17818" y="2543805"/>
                  </a:cubicBezTo>
                  <a:lnTo>
                    <a:pt x="0" y="2542351"/>
                  </a:lnTo>
                  <a:close/>
                </a:path>
              </a:pathLst>
            </a:custGeom>
            <a:solidFill>
              <a:srgbClr val="D9EB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grpSp>
          <p:nvGrpSpPr>
            <p:cNvPr id="64" name="Bridge Image"/>
            <p:cNvGrpSpPr/>
            <p:nvPr/>
          </p:nvGrpSpPr>
          <p:grpSpPr>
            <a:xfrm>
              <a:off x="-57150" y="893954"/>
              <a:ext cx="9250363" cy="4267199"/>
              <a:chOff x="-57150" y="893954"/>
              <a:chExt cx="9250363" cy="4267199"/>
            </a:xfrm>
          </p:grpSpPr>
          <p:sp>
            <p:nvSpPr>
              <p:cNvPr id="65" name="Rectangle 64"/>
              <p:cNvSpPr/>
              <p:nvPr userDrawn="1"/>
            </p:nvSpPr>
            <p:spPr>
              <a:xfrm>
                <a:off x="-57150" y="4688078"/>
                <a:ext cx="9250363" cy="473075"/>
              </a:xfrm>
              <a:prstGeom prst="rect">
                <a:avLst/>
              </a:prstGeom>
              <a:solidFill>
                <a:srgbClr val="0078D7"/>
              </a:solidFill>
              <a:ln w="12700" cap="flat" cmpd="sng" algn="ctr">
                <a:noFill/>
                <a:prstDash val="solid"/>
                <a:miter lim="800000"/>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1219170" eaLnBrk="1" fontAlgn="auto" latinLnBrk="0" hangingPunct="1">
                  <a:lnSpc>
                    <a:spcPct val="90000"/>
                  </a:lnSpc>
                  <a:spcBef>
                    <a:spcPts val="800"/>
                  </a:spcBef>
                  <a:spcAft>
                    <a:spcPts val="0"/>
                  </a:spcAft>
                  <a:buClrTx/>
                  <a:buSzTx/>
                  <a:buFontTx/>
                  <a:buNone/>
                  <a:tabLst/>
                  <a:defRPr/>
                </a:pPr>
                <a:endParaRPr kumimoji="0" lang="en-US" sz="2667" b="0" i="0" u="none" strike="noStrike" kern="0" cap="none" spc="0" normalizeH="0" baseline="0" noProof="0" dirty="0" smtClean="0">
                  <a:ln>
                    <a:noFill/>
                  </a:ln>
                  <a:solidFill>
                    <a:prstClr val="white"/>
                  </a:solidFill>
                  <a:effectLst/>
                  <a:uLnTx/>
                  <a:uFillTx/>
                  <a:latin typeface="Segoe UI"/>
                  <a:ea typeface="+mn-ea"/>
                  <a:cs typeface="+mn-cs"/>
                </a:endParaRPr>
              </a:p>
            </p:txBody>
          </p:sp>
          <p:grpSp>
            <p:nvGrpSpPr>
              <p:cNvPr id="66" name="Bridge"/>
              <p:cNvGrpSpPr>
                <a:grpSpLocks noChangeAspect="1"/>
              </p:cNvGrpSpPr>
              <p:nvPr userDrawn="1"/>
            </p:nvGrpSpPr>
            <p:grpSpPr bwMode="auto">
              <a:xfrm>
                <a:off x="-55563" y="893954"/>
                <a:ext cx="9248776" cy="3951287"/>
                <a:chOff x="-35" y="791"/>
                <a:chExt cx="5826" cy="2489"/>
              </a:xfrm>
              <a:solidFill>
                <a:srgbClr val="0078D7"/>
              </a:solidFill>
            </p:grpSpPr>
            <p:sp>
              <p:nvSpPr>
                <p:cNvPr id="68" name="Freeform 5"/>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69" name="Freeform 6"/>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0" name="Freeform 7"/>
                <p:cNvSpPr>
                  <a:spLocks noEditPoints="1"/>
                </p:cNvSpPr>
                <p:nvPr/>
              </p:nvSpPr>
              <p:spPr bwMode="auto">
                <a:xfrm>
                  <a:off x="2739" y="791"/>
                  <a:ext cx="277" cy="1137"/>
                </a:xfrm>
                <a:custGeom>
                  <a:avLst/>
                  <a:gdLst>
                    <a:gd name="T0" fmla="*/ 114 w 117"/>
                    <a:gd name="T1" fmla="*/ 212 h 480"/>
                    <a:gd name="T2" fmla="*/ 110 w 117"/>
                    <a:gd name="T3" fmla="*/ 111 h 480"/>
                    <a:gd name="T4" fmla="*/ 110 w 117"/>
                    <a:gd name="T5" fmla="*/ 14 h 480"/>
                    <a:gd name="T6" fmla="*/ 107 w 117"/>
                    <a:gd name="T7" fmla="*/ 0 h 480"/>
                    <a:gd name="T8" fmla="*/ 98 w 117"/>
                    <a:gd name="T9" fmla="*/ 3 h 480"/>
                    <a:gd name="T10" fmla="*/ 96 w 117"/>
                    <a:gd name="T11" fmla="*/ 14 h 480"/>
                    <a:gd name="T12" fmla="*/ 18 w 117"/>
                    <a:gd name="T13" fmla="*/ 11 h 480"/>
                    <a:gd name="T14" fmla="*/ 16 w 117"/>
                    <a:gd name="T15" fmla="*/ 0 h 480"/>
                    <a:gd name="T16" fmla="*/ 7 w 117"/>
                    <a:gd name="T17" fmla="*/ 3 h 480"/>
                    <a:gd name="T18" fmla="*/ 7 w 117"/>
                    <a:gd name="T19" fmla="*/ 109 h 480"/>
                    <a:gd name="T20" fmla="*/ 3 w 117"/>
                    <a:gd name="T21" fmla="*/ 119 h 480"/>
                    <a:gd name="T22" fmla="*/ 2 w 117"/>
                    <a:gd name="T23" fmla="*/ 213 h 480"/>
                    <a:gd name="T24" fmla="*/ 0 w 117"/>
                    <a:gd name="T25" fmla="*/ 433 h 480"/>
                    <a:gd name="T26" fmla="*/ 0 w 117"/>
                    <a:gd name="T27" fmla="*/ 480 h 480"/>
                    <a:gd name="T28" fmla="*/ 40 w 117"/>
                    <a:gd name="T29" fmla="*/ 480 h 480"/>
                    <a:gd name="T30" fmla="*/ 55 w 117"/>
                    <a:gd name="T31" fmla="*/ 480 h 480"/>
                    <a:gd name="T32" fmla="*/ 102 w 117"/>
                    <a:gd name="T33" fmla="*/ 480 h 480"/>
                    <a:gd name="T34" fmla="*/ 117 w 117"/>
                    <a:gd name="T35" fmla="*/ 465 h 480"/>
                    <a:gd name="T36" fmla="*/ 117 w 117"/>
                    <a:gd name="T37" fmla="*/ 221 h 480"/>
                    <a:gd name="T38" fmla="*/ 94 w 117"/>
                    <a:gd name="T39" fmla="*/ 442 h 480"/>
                    <a:gd name="T40" fmla="*/ 94 w 117"/>
                    <a:gd name="T41" fmla="*/ 477 h 480"/>
                    <a:gd name="T42" fmla="*/ 36 w 117"/>
                    <a:gd name="T43" fmla="*/ 477 h 480"/>
                    <a:gd name="T44" fmla="*/ 23 w 117"/>
                    <a:gd name="T45" fmla="*/ 464 h 480"/>
                    <a:gd name="T46" fmla="*/ 23 w 117"/>
                    <a:gd name="T47" fmla="*/ 395 h 480"/>
                    <a:gd name="T48" fmla="*/ 82 w 117"/>
                    <a:gd name="T49" fmla="*/ 383 h 480"/>
                    <a:gd name="T50" fmla="*/ 94 w 117"/>
                    <a:gd name="T51" fmla="*/ 442 h 480"/>
                    <a:gd name="T52" fmla="*/ 82 w 117"/>
                    <a:gd name="T53" fmla="*/ 345 h 480"/>
                    <a:gd name="T54" fmla="*/ 23 w 117"/>
                    <a:gd name="T55" fmla="*/ 333 h 480"/>
                    <a:gd name="T56" fmla="*/ 36 w 117"/>
                    <a:gd name="T57" fmla="*/ 251 h 480"/>
                    <a:gd name="T58" fmla="*/ 94 w 117"/>
                    <a:gd name="T59" fmla="*/ 264 h 480"/>
                    <a:gd name="T60" fmla="*/ 94 w 117"/>
                    <a:gd name="T61" fmla="*/ 207 h 480"/>
                    <a:gd name="T62" fmla="*/ 36 w 117"/>
                    <a:gd name="T63" fmla="*/ 220 h 480"/>
                    <a:gd name="T64" fmla="*/ 23 w 117"/>
                    <a:gd name="T65" fmla="*/ 155 h 480"/>
                    <a:gd name="T66" fmla="*/ 82 w 117"/>
                    <a:gd name="T67" fmla="*/ 142 h 480"/>
                    <a:gd name="T68" fmla="*/ 94 w 117"/>
                    <a:gd name="T69" fmla="*/ 207 h 480"/>
                    <a:gd name="T70" fmla="*/ 82 w 117"/>
                    <a:gd name="T71" fmla="*/ 114 h 480"/>
                    <a:gd name="T72" fmla="*/ 23 w 117"/>
                    <a:gd name="T73" fmla="*/ 101 h 480"/>
                    <a:gd name="T74" fmla="*/ 36 w 117"/>
                    <a:gd name="T75" fmla="*/ 42 h 480"/>
                    <a:gd name="T76" fmla="*/ 94 w 117"/>
                    <a:gd name="T77" fmla="*/ 5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480">
                      <a:moveTo>
                        <a:pt x="114" y="213"/>
                      </a:moveTo>
                      <a:cubicBezTo>
                        <a:pt x="114" y="213"/>
                        <a:pt x="114" y="212"/>
                        <a:pt x="114" y="212"/>
                      </a:cubicBezTo>
                      <a:cubicBezTo>
                        <a:pt x="114" y="119"/>
                        <a:pt x="114" y="119"/>
                        <a:pt x="114" y="119"/>
                      </a:cubicBezTo>
                      <a:cubicBezTo>
                        <a:pt x="114" y="116"/>
                        <a:pt x="112" y="113"/>
                        <a:pt x="110" y="111"/>
                      </a:cubicBezTo>
                      <a:cubicBezTo>
                        <a:pt x="110" y="110"/>
                        <a:pt x="110" y="110"/>
                        <a:pt x="110" y="109"/>
                      </a:cubicBezTo>
                      <a:cubicBezTo>
                        <a:pt x="110" y="14"/>
                        <a:pt x="110" y="14"/>
                        <a:pt x="110" y="14"/>
                      </a:cubicBezTo>
                      <a:cubicBezTo>
                        <a:pt x="110" y="3"/>
                        <a:pt x="110" y="3"/>
                        <a:pt x="110" y="3"/>
                      </a:cubicBezTo>
                      <a:cubicBezTo>
                        <a:pt x="110" y="1"/>
                        <a:pt x="108" y="0"/>
                        <a:pt x="107" y="0"/>
                      </a:cubicBezTo>
                      <a:cubicBezTo>
                        <a:pt x="101" y="0"/>
                        <a:pt x="101" y="0"/>
                        <a:pt x="101" y="0"/>
                      </a:cubicBezTo>
                      <a:cubicBezTo>
                        <a:pt x="100" y="0"/>
                        <a:pt x="98" y="1"/>
                        <a:pt x="98" y="3"/>
                      </a:cubicBezTo>
                      <a:cubicBezTo>
                        <a:pt x="98" y="11"/>
                        <a:pt x="98" y="11"/>
                        <a:pt x="98" y="11"/>
                      </a:cubicBezTo>
                      <a:cubicBezTo>
                        <a:pt x="98" y="13"/>
                        <a:pt x="97" y="14"/>
                        <a:pt x="96" y="14"/>
                      </a:cubicBezTo>
                      <a:cubicBezTo>
                        <a:pt x="21" y="14"/>
                        <a:pt x="21" y="14"/>
                        <a:pt x="21" y="14"/>
                      </a:cubicBezTo>
                      <a:cubicBezTo>
                        <a:pt x="20" y="14"/>
                        <a:pt x="18" y="13"/>
                        <a:pt x="18" y="11"/>
                      </a:cubicBezTo>
                      <a:cubicBezTo>
                        <a:pt x="18" y="3"/>
                        <a:pt x="18" y="3"/>
                        <a:pt x="18" y="3"/>
                      </a:cubicBezTo>
                      <a:cubicBezTo>
                        <a:pt x="18" y="1"/>
                        <a:pt x="17" y="0"/>
                        <a:pt x="16" y="0"/>
                      </a:cubicBezTo>
                      <a:cubicBezTo>
                        <a:pt x="10" y="0"/>
                        <a:pt x="10" y="0"/>
                        <a:pt x="10" y="0"/>
                      </a:cubicBezTo>
                      <a:cubicBezTo>
                        <a:pt x="8" y="0"/>
                        <a:pt x="7" y="1"/>
                        <a:pt x="7" y="3"/>
                      </a:cubicBezTo>
                      <a:cubicBezTo>
                        <a:pt x="7" y="14"/>
                        <a:pt x="7" y="14"/>
                        <a:pt x="7" y="14"/>
                      </a:cubicBezTo>
                      <a:cubicBezTo>
                        <a:pt x="7" y="109"/>
                        <a:pt x="7" y="109"/>
                        <a:pt x="7" y="109"/>
                      </a:cubicBezTo>
                      <a:cubicBezTo>
                        <a:pt x="7" y="110"/>
                        <a:pt x="7" y="110"/>
                        <a:pt x="6" y="111"/>
                      </a:cubicBezTo>
                      <a:cubicBezTo>
                        <a:pt x="4" y="113"/>
                        <a:pt x="3" y="116"/>
                        <a:pt x="3" y="119"/>
                      </a:cubicBezTo>
                      <a:cubicBezTo>
                        <a:pt x="3" y="212"/>
                        <a:pt x="3" y="212"/>
                        <a:pt x="3" y="212"/>
                      </a:cubicBezTo>
                      <a:cubicBezTo>
                        <a:pt x="3" y="212"/>
                        <a:pt x="3" y="213"/>
                        <a:pt x="2" y="213"/>
                      </a:cubicBezTo>
                      <a:cubicBezTo>
                        <a:pt x="1" y="215"/>
                        <a:pt x="0" y="218"/>
                        <a:pt x="0" y="221"/>
                      </a:cubicBezTo>
                      <a:cubicBezTo>
                        <a:pt x="0" y="433"/>
                        <a:pt x="0" y="433"/>
                        <a:pt x="0" y="433"/>
                      </a:cubicBezTo>
                      <a:cubicBezTo>
                        <a:pt x="0" y="465"/>
                        <a:pt x="0" y="465"/>
                        <a:pt x="0" y="465"/>
                      </a:cubicBezTo>
                      <a:cubicBezTo>
                        <a:pt x="0" y="480"/>
                        <a:pt x="0" y="480"/>
                        <a:pt x="0" y="480"/>
                      </a:cubicBezTo>
                      <a:cubicBezTo>
                        <a:pt x="15" y="480"/>
                        <a:pt x="15" y="480"/>
                        <a:pt x="15" y="480"/>
                      </a:cubicBezTo>
                      <a:cubicBezTo>
                        <a:pt x="40" y="480"/>
                        <a:pt x="40" y="480"/>
                        <a:pt x="40" y="480"/>
                      </a:cubicBezTo>
                      <a:cubicBezTo>
                        <a:pt x="50" y="480"/>
                        <a:pt x="50" y="480"/>
                        <a:pt x="50" y="480"/>
                      </a:cubicBezTo>
                      <a:cubicBezTo>
                        <a:pt x="55" y="480"/>
                        <a:pt x="55" y="480"/>
                        <a:pt x="55" y="480"/>
                      </a:cubicBezTo>
                      <a:cubicBezTo>
                        <a:pt x="77" y="480"/>
                        <a:pt x="77" y="480"/>
                        <a:pt x="77" y="480"/>
                      </a:cubicBezTo>
                      <a:cubicBezTo>
                        <a:pt x="102" y="480"/>
                        <a:pt x="102" y="480"/>
                        <a:pt x="102" y="480"/>
                      </a:cubicBezTo>
                      <a:cubicBezTo>
                        <a:pt x="117" y="480"/>
                        <a:pt x="117" y="480"/>
                        <a:pt x="117" y="480"/>
                      </a:cubicBezTo>
                      <a:cubicBezTo>
                        <a:pt x="117" y="465"/>
                        <a:pt x="117" y="465"/>
                        <a:pt x="117" y="465"/>
                      </a:cubicBezTo>
                      <a:cubicBezTo>
                        <a:pt x="117" y="433"/>
                        <a:pt x="117" y="433"/>
                        <a:pt x="117" y="433"/>
                      </a:cubicBezTo>
                      <a:cubicBezTo>
                        <a:pt x="117" y="221"/>
                        <a:pt x="117" y="221"/>
                        <a:pt x="117" y="221"/>
                      </a:cubicBezTo>
                      <a:cubicBezTo>
                        <a:pt x="117" y="218"/>
                        <a:pt x="116" y="215"/>
                        <a:pt x="114" y="213"/>
                      </a:cubicBezTo>
                      <a:close/>
                      <a:moveTo>
                        <a:pt x="94" y="442"/>
                      </a:moveTo>
                      <a:cubicBezTo>
                        <a:pt x="94" y="464"/>
                        <a:pt x="94" y="464"/>
                        <a:pt x="94" y="464"/>
                      </a:cubicBezTo>
                      <a:cubicBezTo>
                        <a:pt x="94" y="477"/>
                        <a:pt x="94" y="477"/>
                        <a:pt x="94" y="477"/>
                      </a:cubicBezTo>
                      <a:cubicBezTo>
                        <a:pt x="82" y="477"/>
                        <a:pt x="82" y="477"/>
                        <a:pt x="82" y="477"/>
                      </a:cubicBezTo>
                      <a:cubicBezTo>
                        <a:pt x="36" y="477"/>
                        <a:pt x="36" y="477"/>
                        <a:pt x="36" y="477"/>
                      </a:cubicBezTo>
                      <a:cubicBezTo>
                        <a:pt x="23" y="477"/>
                        <a:pt x="23" y="477"/>
                        <a:pt x="23" y="477"/>
                      </a:cubicBezTo>
                      <a:cubicBezTo>
                        <a:pt x="23" y="464"/>
                        <a:pt x="23" y="464"/>
                        <a:pt x="23" y="464"/>
                      </a:cubicBezTo>
                      <a:cubicBezTo>
                        <a:pt x="23" y="442"/>
                        <a:pt x="23" y="442"/>
                        <a:pt x="23" y="442"/>
                      </a:cubicBezTo>
                      <a:cubicBezTo>
                        <a:pt x="23" y="395"/>
                        <a:pt x="23" y="395"/>
                        <a:pt x="23" y="395"/>
                      </a:cubicBezTo>
                      <a:cubicBezTo>
                        <a:pt x="23" y="388"/>
                        <a:pt x="29" y="383"/>
                        <a:pt x="36" y="383"/>
                      </a:cubicBezTo>
                      <a:cubicBezTo>
                        <a:pt x="82" y="383"/>
                        <a:pt x="82" y="383"/>
                        <a:pt x="82" y="383"/>
                      </a:cubicBezTo>
                      <a:cubicBezTo>
                        <a:pt x="89" y="383"/>
                        <a:pt x="94" y="388"/>
                        <a:pt x="94" y="395"/>
                      </a:cubicBezTo>
                      <a:lnTo>
                        <a:pt x="94" y="442"/>
                      </a:lnTo>
                      <a:close/>
                      <a:moveTo>
                        <a:pt x="94" y="333"/>
                      </a:moveTo>
                      <a:cubicBezTo>
                        <a:pt x="94" y="340"/>
                        <a:pt x="89" y="345"/>
                        <a:pt x="82" y="345"/>
                      </a:cubicBezTo>
                      <a:cubicBezTo>
                        <a:pt x="36" y="345"/>
                        <a:pt x="36" y="345"/>
                        <a:pt x="36" y="345"/>
                      </a:cubicBezTo>
                      <a:cubicBezTo>
                        <a:pt x="29" y="345"/>
                        <a:pt x="23" y="340"/>
                        <a:pt x="23" y="333"/>
                      </a:cubicBezTo>
                      <a:cubicBezTo>
                        <a:pt x="23" y="264"/>
                        <a:pt x="23" y="264"/>
                        <a:pt x="23" y="264"/>
                      </a:cubicBezTo>
                      <a:cubicBezTo>
                        <a:pt x="23" y="257"/>
                        <a:pt x="29" y="251"/>
                        <a:pt x="36" y="251"/>
                      </a:cubicBezTo>
                      <a:cubicBezTo>
                        <a:pt x="82" y="251"/>
                        <a:pt x="82" y="251"/>
                        <a:pt x="82" y="251"/>
                      </a:cubicBezTo>
                      <a:cubicBezTo>
                        <a:pt x="89" y="251"/>
                        <a:pt x="94" y="257"/>
                        <a:pt x="94" y="264"/>
                      </a:cubicBezTo>
                      <a:lnTo>
                        <a:pt x="94" y="333"/>
                      </a:lnTo>
                      <a:close/>
                      <a:moveTo>
                        <a:pt x="94" y="207"/>
                      </a:moveTo>
                      <a:cubicBezTo>
                        <a:pt x="94" y="214"/>
                        <a:pt x="89" y="220"/>
                        <a:pt x="82" y="220"/>
                      </a:cubicBezTo>
                      <a:cubicBezTo>
                        <a:pt x="36" y="220"/>
                        <a:pt x="36" y="220"/>
                        <a:pt x="36" y="220"/>
                      </a:cubicBezTo>
                      <a:cubicBezTo>
                        <a:pt x="29" y="220"/>
                        <a:pt x="23" y="214"/>
                        <a:pt x="23" y="207"/>
                      </a:cubicBezTo>
                      <a:cubicBezTo>
                        <a:pt x="23" y="155"/>
                        <a:pt x="23" y="155"/>
                        <a:pt x="23" y="155"/>
                      </a:cubicBezTo>
                      <a:cubicBezTo>
                        <a:pt x="23" y="148"/>
                        <a:pt x="29" y="142"/>
                        <a:pt x="36" y="142"/>
                      </a:cubicBezTo>
                      <a:cubicBezTo>
                        <a:pt x="82" y="142"/>
                        <a:pt x="82" y="142"/>
                        <a:pt x="82" y="142"/>
                      </a:cubicBezTo>
                      <a:cubicBezTo>
                        <a:pt x="89" y="142"/>
                        <a:pt x="94" y="148"/>
                        <a:pt x="94" y="155"/>
                      </a:cubicBezTo>
                      <a:lnTo>
                        <a:pt x="94" y="207"/>
                      </a:lnTo>
                      <a:close/>
                      <a:moveTo>
                        <a:pt x="94" y="101"/>
                      </a:moveTo>
                      <a:cubicBezTo>
                        <a:pt x="94" y="108"/>
                        <a:pt x="89" y="114"/>
                        <a:pt x="82" y="114"/>
                      </a:cubicBezTo>
                      <a:cubicBezTo>
                        <a:pt x="36" y="114"/>
                        <a:pt x="36" y="114"/>
                        <a:pt x="36" y="114"/>
                      </a:cubicBezTo>
                      <a:cubicBezTo>
                        <a:pt x="29" y="114"/>
                        <a:pt x="23" y="108"/>
                        <a:pt x="23" y="101"/>
                      </a:cubicBezTo>
                      <a:cubicBezTo>
                        <a:pt x="23" y="55"/>
                        <a:pt x="23" y="55"/>
                        <a:pt x="23" y="55"/>
                      </a:cubicBezTo>
                      <a:cubicBezTo>
                        <a:pt x="23" y="48"/>
                        <a:pt x="29" y="42"/>
                        <a:pt x="36" y="42"/>
                      </a:cubicBezTo>
                      <a:cubicBezTo>
                        <a:pt x="82" y="42"/>
                        <a:pt x="82" y="42"/>
                        <a:pt x="82" y="42"/>
                      </a:cubicBezTo>
                      <a:cubicBezTo>
                        <a:pt x="89" y="42"/>
                        <a:pt x="94" y="48"/>
                        <a:pt x="94" y="55"/>
                      </a:cubicBezTo>
                      <a:lnTo>
                        <a:pt x="9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1" name="Freeform 8"/>
                <p:cNvSpPr>
                  <a:spLocks/>
                </p:cNvSpPr>
                <p:nvPr/>
              </p:nvSpPr>
              <p:spPr bwMode="auto">
                <a:xfrm>
                  <a:off x="-35" y="1897"/>
                  <a:ext cx="2774" cy="445"/>
                </a:xfrm>
                <a:custGeom>
                  <a:avLst/>
                  <a:gdLst>
                    <a:gd name="T0" fmla="*/ 0 w 1173"/>
                    <a:gd name="T1" fmla="*/ 90 h 188"/>
                    <a:gd name="T2" fmla="*/ 1173 w 1173"/>
                    <a:gd name="T3" fmla="*/ 5 h 188"/>
                    <a:gd name="T4" fmla="*/ 1173 w 1173"/>
                    <a:gd name="T5" fmla="*/ 13 h 188"/>
                    <a:gd name="T6" fmla="*/ 4 w 1173"/>
                    <a:gd name="T7" fmla="*/ 188 h 188"/>
                    <a:gd name="T8" fmla="*/ 0 w 1173"/>
                    <a:gd name="T9" fmla="*/ 90 h 188"/>
                  </a:gdLst>
                  <a:ahLst/>
                  <a:cxnLst>
                    <a:cxn ang="0">
                      <a:pos x="T0" y="T1"/>
                    </a:cxn>
                    <a:cxn ang="0">
                      <a:pos x="T2" y="T3"/>
                    </a:cxn>
                    <a:cxn ang="0">
                      <a:pos x="T4" y="T5"/>
                    </a:cxn>
                    <a:cxn ang="0">
                      <a:pos x="T6" y="T7"/>
                    </a:cxn>
                    <a:cxn ang="0">
                      <a:pos x="T8" y="T9"/>
                    </a:cxn>
                  </a:cxnLst>
                  <a:rect l="0" t="0" r="r" b="b"/>
                  <a:pathLst>
                    <a:path w="1173" h="188">
                      <a:moveTo>
                        <a:pt x="0" y="90"/>
                      </a:moveTo>
                      <a:cubicBezTo>
                        <a:pt x="0" y="90"/>
                        <a:pt x="1129" y="0"/>
                        <a:pt x="1173" y="5"/>
                      </a:cubicBezTo>
                      <a:cubicBezTo>
                        <a:pt x="1173" y="13"/>
                        <a:pt x="1173" y="13"/>
                        <a:pt x="1173" y="13"/>
                      </a:cubicBezTo>
                      <a:cubicBezTo>
                        <a:pt x="4" y="188"/>
                        <a:pt x="4" y="188"/>
                        <a:pt x="4" y="188"/>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2" name="Freeform 9"/>
                <p:cNvSpPr>
                  <a:spLocks/>
                </p:cNvSpPr>
                <p:nvPr/>
              </p:nvSpPr>
              <p:spPr bwMode="auto">
                <a:xfrm>
                  <a:off x="-26" y="1928"/>
                  <a:ext cx="2765" cy="530"/>
                </a:xfrm>
                <a:custGeom>
                  <a:avLst/>
                  <a:gdLst>
                    <a:gd name="T0" fmla="*/ 0 w 1169"/>
                    <a:gd name="T1" fmla="*/ 175 h 224"/>
                    <a:gd name="T2" fmla="*/ 0 w 1169"/>
                    <a:gd name="T3" fmla="*/ 224 h 224"/>
                    <a:gd name="T4" fmla="*/ 1169 w 1169"/>
                    <a:gd name="T5" fmla="*/ 0 h 224"/>
                    <a:gd name="T6" fmla="*/ 0 w 1169"/>
                    <a:gd name="T7" fmla="*/ 175 h 224"/>
                  </a:gdLst>
                  <a:ahLst/>
                  <a:cxnLst>
                    <a:cxn ang="0">
                      <a:pos x="T0" y="T1"/>
                    </a:cxn>
                    <a:cxn ang="0">
                      <a:pos x="T2" y="T3"/>
                    </a:cxn>
                    <a:cxn ang="0">
                      <a:pos x="T4" y="T5"/>
                    </a:cxn>
                    <a:cxn ang="0">
                      <a:pos x="T6" y="T7"/>
                    </a:cxn>
                  </a:cxnLst>
                  <a:rect l="0" t="0" r="r" b="b"/>
                  <a:pathLst>
                    <a:path w="1169" h="224">
                      <a:moveTo>
                        <a:pt x="0" y="175"/>
                      </a:moveTo>
                      <a:cubicBezTo>
                        <a:pt x="0" y="224"/>
                        <a:pt x="0" y="224"/>
                        <a:pt x="0" y="224"/>
                      </a:cubicBezTo>
                      <a:cubicBezTo>
                        <a:pt x="0" y="224"/>
                        <a:pt x="1051" y="21"/>
                        <a:pt x="1169" y="0"/>
                      </a:cubicBezTo>
                      <a:cubicBezTo>
                        <a:pt x="963" y="31"/>
                        <a:pt x="0" y="175"/>
                        <a:pt x="0"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3" name="Freeform 10"/>
                <p:cNvSpPr>
                  <a:spLocks/>
                </p:cNvSpPr>
                <p:nvPr/>
              </p:nvSpPr>
              <p:spPr bwMode="auto">
                <a:xfrm>
                  <a:off x="-35" y="1928"/>
                  <a:ext cx="2774" cy="703"/>
                </a:xfrm>
                <a:custGeom>
                  <a:avLst/>
                  <a:gdLst>
                    <a:gd name="T0" fmla="*/ 4 w 1173"/>
                    <a:gd name="T1" fmla="*/ 224 h 297"/>
                    <a:gd name="T2" fmla="*/ 0 w 1173"/>
                    <a:gd name="T3" fmla="*/ 297 h 297"/>
                    <a:gd name="T4" fmla="*/ 1173 w 1173"/>
                    <a:gd name="T5" fmla="*/ 0 h 297"/>
                    <a:gd name="T6" fmla="*/ 4 w 1173"/>
                    <a:gd name="T7" fmla="*/ 224 h 297"/>
                  </a:gdLst>
                  <a:ahLst/>
                  <a:cxnLst>
                    <a:cxn ang="0">
                      <a:pos x="T0" y="T1"/>
                    </a:cxn>
                    <a:cxn ang="0">
                      <a:pos x="T2" y="T3"/>
                    </a:cxn>
                    <a:cxn ang="0">
                      <a:pos x="T4" y="T5"/>
                    </a:cxn>
                    <a:cxn ang="0">
                      <a:pos x="T6" y="T7"/>
                    </a:cxn>
                  </a:cxnLst>
                  <a:rect l="0" t="0" r="r" b="b"/>
                  <a:pathLst>
                    <a:path w="1173" h="297">
                      <a:moveTo>
                        <a:pt x="4" y="224"/>
                      </a:moveTo>
                      <a:cubicBezTo>
                        <a:pt x="0" y="297"/>
                        <a:pt x="0" y="297"/>
                        <a:pt x="0" y="297"/>
                      </a:cubicBezTo>
                      <a:cubicBezTo>
                        <a:pt x="0" y="297"/>
                        <a:pt x="1137" y="3"/>
                        <a:pt x="1173" y="0"/>
                      </a:cubicBezTo>
                      <a:cubicBezTo>
                        <a:pt x="906" y="50"/>
                        <a:pt x="4" y="224"/>
                        <a:pt x="4"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4" name="Freeform 11"/>
                <p:cNvSpPr>
                  <a:spLocks/>
                </p:cNvSpPr>
                <p:nvPr/>
              </p:nvSpPr>
              <p:spPr bwMode="auto">
                <a:xfrm>
                  <a:off x="3016" y="1897"/>
                  <a:ext cx="2775" cy="445"/>
                </a:xfrm>
                <a:custGeom>
                  <a:avLst/>
                  <a:gdLst>
                    <a:gd name="T0" fmla="*/ 1173 w 1173"/>
                    <a:gd name="T1" fmla="*/ 90 h 188"/>
                    <a:gd name="T2" fmla="*/ 0 w 1173"/>
                    <a:gd name="T3" fmla="*/ 5 h 188"/>
                    <a:gd name="T4" fmla="*/ 0 w 1173"/>
                    <a:gd name="T5" fmla="*/ 13 h 188"/>
                    <a:gd name="T6" fmla="*/ 1169 w 1173"/>
                    <a:gd name="T7" fmla="*/ 188 h 188"/>
                    <a:gd name="T8" fmla="*/ 1173 w 1173"/>
                    <a:gd name="T9" fmla="*/ 90 h 188"/>
                  </a:gdLst>
                  <a:ahLst/>
                  <a:cxnLst>
                    <a:cxn ang="0">
                      <a:pos x="T0" y="T1"/>
                    </a:cxn>
                    <a:cxn ang="0">
                      <a:pos x="T2" y="T3"/>
                    </a:cxn>
                    <a:cxn ang="0">
                      <a:pos x="T4" y="T5"/>
                    </a:cxn>
                    <a:cxn ang="0">
                      <a:pos x="T6" y="T7"/>
                    </a:cxn>
                    <a:cxn ang="0">
                      <a:pos x="T8" y="T9"/>
                    </a:cxn>
                  </a:cxnLst>
                  <a:rect l="0" t="0" r="r" b="b"/>
                  <a:pathLst>
                    <a:path w="1173" h="188">
                      <a:moveTo>
                        <a:pt x="1173" y="90"/>
                      </a:moveTo>
                      <a:cubicBezTo>
                        <a:pt x="1173" y="90"/>
                        <a:pt x="44" y="0"/>
                        <a:pt x="0" y="5"/>
                      </a:cubicBezTo>
                      <a:cubicBezTo>
                        <a:pt x="0" y="13"/>
                        <a:pt x="0" y="13"/>
                        <a:pt x="0" y="13"/>
                      </a:cubicBezTo>
                      <a:cubicBezTo>
                        <a:pt x="1169" y="188"/>
                        <a:pt x="1169" y="188"/>
                        <a:pt x="1169" y="188"/>
                      </a:cubicBezTo>
                      <a:lnTo>
                        <a:pt x="117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5" name="Freeform 12"/>
                <p:cNvSpPr>
                  <a:spLocks/>
                </p:cNvSpPr>
                <p:nvPr/>
              </p:nvSpPr>
              <p:spPr bwMode="auto">
                <a:xfrm>
                  <a:off x="3016" y="1928"/>
                  <a:ext cx="2765" cy="530"/>
                </a:xfrm>
                <a:custGeom>
                  <a:avLst/>
                  <a:gdLst>
                    <a:gd name="T0" fmla="*/ 1169 w 1169"/>
                    <a:gd name="T1" fmla="*/ 175 h 224"/>
                    <a:gd name="T2" fmla="*/ 1169 w 1169"/>
                    <a:gd name="T3" fmla="*/ 224 h 224"/>
                    <a:gd name="T4" fmla="*/ 0 w 1169"/>
                    <a:gd name="T5" fmla="*/ 0 h 224"/>
                    <a:gd name="T6" fmla="*/ 1169 w 1169"/>
                    <a:gd name="T7" fmla="*/ 175 h 224"/>
                  </a:gdLst>
                  <a:ahLst/>
                  <a:cxnLst>
                    <a:cxn ang="0">
                      <a:pos x="T0" y="T1"/>
                    </a:cxn>
                    <a:cxn ang="0">
                      <a:pos x="T2" y="T3"/>
                    </a:cxn>
                    <a:cxn ang="0">
                      <a:pos x="T4" y="T5"/>
                    </a:cxn>
                    <a:cxn ang="0">
                      <a:pos x="T6" y="T7"/>
                    </a:cxn>
                  </a:cxnLst>
                  <a:rect l="0" t="0" r="r" b="b"/>
                  <a:pathLst>
                    <a:path w="1169" h="224">
                      <a:moveTo>
                        <a:pt x="1169" y="175"/>
                      </a:moveTo>
                      <a:cubicBezTo>
                        <a:pt x="1169" y="224"/>
                        <a:pt x="1169" y="224"/>
                        <a:pt x="1169" y="224"/>
                      </a:cubicBezTo>
                      <a:cubicBezTo>
                        <a:pt x="1169" y="224"/>
                        <a:pt x="117" y="21"/>
                        <a:pt x="0" y="0"/>
                      </a:cubicBezTo>
                      <a:cubicBezTo>
                        <a:pt x="206" y="31"/>
                        <a:pt x="1169" y="175"/>
                        <a:pt x="1169"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6" name="Freeform 13"/>
                <p:cNvSpPr>
                  <a:spLocks/>
                </p:cNvSpPr>
                <p:nvPr/>
              </p:nvSpPr>
              <p:spPr bwMode="auto">
                <a:xfrm>
                  <a:off x="3016" y="1928"/>
                  <a:ext cx="2775" cy="703"/>
                </a:xfrm>
                <a:custGeom>
                  <a:avLst/>
                  <a:gdLst>
                    <a:gd name="T0" fmla="*/ 1169 w 1173"/>
                    <a:gd name="T1" fmla="*/ 224 h 297"/>
                    <a:gd name="T2" fmla="*/ 1173 w 1173"/>
                    <a:gd name="T3" fmla="*/ 297 h 297"/>
                    <a:gd name="T4" fmla="*/ 0 w 1173"/>
                    <a:gd name="T5" fmla="*/ 0 h 297"/>
                    <a:gd name="T6" fmla="*/ 1169 w 1173"/>
                    <a:gd name="T7" fmla="*/ 224 h 297"/>
                  </a:gdLst>
                  <a:ahLst/>
                  <a:cxnLst>
                    <a:cxn ang="0">
                      <a:pos x="T0" y="T1"/>
                    </a:cxn>
                    <a:cxn ang="0">
                      <a:pos x="T2" y="T3"/>
                    </a:cxn>
                    <a:cxn ang="0">
                      <a:pos x="T4" y="T5"/>
                    </a:cxn>
                    <a:cxn ang="0">
                      <a:pos x="T6" y="T7"/>
                    </a:cxn>
                  </a:cxnLst>
                  <a:rect l="0" t="0" r="r" b="b"/>
                  <a:pathLst>
                    <a:path w="1173" h="297">
                      <a:moveTo>
                        <a:pt x="1169" y="224"/>
                      </a:moveTo>
                      <a:cubicBezTo>
                        <a:pt x="1173" y="297"/>
                        <a:pt x="1173" y="297"/>
                        <a:pt x="1173" y="297"/>
                      </a:cubicBezTo>
                      <a:cubicBezTo>
                        <a:pt x="1173" y="297"/>
                        <a:pt x="36" y="3"/>
                        <a:pt x="0" y="0"/>
                      </a:cubicBezTo>
                      <a:cubicBezTo>
                        <a:pt x="267" y="50"/>
                        <a:pt x="1169" y="224"/>
                        <a:pt x="1169"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7" name="Freeform 14"/>
                <p:cNvSpPr>
                  <a:spLocks/>
                </p:cNvSpPr>
                <p:nvPr/>
              </p:nvSpPr>
              <p:spPr bwMode="auto">
                <a:xfrm>
                  <a:off x="2999" y="857"/>
                  <a:ext cx="2792" cy="767"/>
                </a:xfrm>
                <a:custGeom>
                  <a:avLst/>
                  <a:gdLst>
                    <a:gd name="T0" fmla="*/ 0 w 1180"/>
                    <a:gd name="T1" fmla="*/ 0 h 324"/>
                    <a:gd name="T2" fmla="*/ 193 w 1180"/>
                    <a:gd name="T3" fmla="*/ 261 h 324"/>
                    <a:gd name="T4" fmla="*/ 1180 w 1180"/>
                    <a:gd name="T5" fmla="*/ 192 h 324"/>
                    <a:gd name="T6" fmla="*/ 1180 w 1180"/>
                    <a:gd name="T7" fmla="*/ 270 h 324"/>
                    <a:gd name="T8" fmla="*/ 296 w 1180"/>
                    <a:gd name="T9" fmla="*/ 292 h 324"/>
                    <a:gd name="T10" fmla="*/ 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0" y="0"/>
                      </a:moveTo>
                      <a:cubicBezTo>
                        <a:pt x="0" y="0"/>
                        <a:pt x="4" y="252"/>
                        <a:pt x="193" y="261"/>
                      </a:cubicBezTo>
                      <a:cubicBezTo>
                        <a:pt x="382" y="271"/>
                        <a:pt x="1180" y="192"/>
                        <a:pt x="1180" y="192"/>
                      </a:cubicBezTo>
                      <a:cubicBezTo>
                        <a:pt x="1180" y="270"/>
                        <a:pt x="1180" y="270"/>
                        <a:pt x="1180" y="270"/>
                      </a:cubicBezTo>
                      <a:cubicBezTo>
                        <a:pt x="296" y="292"/>
                        <a:pt x="296" y="292"/>
                        <a:pt x="296" y="292"/>
                      </a:cubicBezTo>
                      <a:cubicBezTo>
                        <a:pt x="296" y="292"/>
                        <a:pt x="0" y="3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8" name="Freeform 15"/>
                <p:cNvSpPr>
                  <a:spLocks/>
                </p:cNvSpPr>
                <p:nvPr/>
              </p:nvSpPr>
              <p:spPr bwMode="auto">
                <a:xfrm>
                  <a:off x="4603" y="1501"/>
                  <a:ext cx="19" cy="543"/>
                </a:xfrm>
                <a:custGeom>
                  <a:avLst/>
                  <a:gdLst>
                    <a:gd name="T0" fmla="*/ 4 w 8"/>
                    <a:gd name="T1" fmla="*/ 229 h 229"/>
                    <a:gd name="T2" fmla="*/ 0 w 8"/>
                    <a:gd name="T3" fmla="*/ 225 h 229"/>
                    <a:gd name="T4" fmla="*/ 0 w 8"/>
                    <a:gd name="T5" fmla="*/ 4 h 229"/>
                    <a:gd name="T6" fmla="*/ 4 w 8"/>
                    <a:gd name="T7" fmla="*/ 0 h 229"/>
                    <a:gd name="T8" fmla="*/ 8 w 8"/>
                    <a:gd name="T9" fmla="*/ 4 h 229"/>
                    <a:gd name="T10" fmla="*/ 8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2" y="229"/>
                        <a:pt x="0" y="227"/>
                        <a:pt x="0" y="225"/>
                      </a:cubicBezTo>
                      <a:cubicBezTo>
                        <a:pt x="0" y="4"/>
                        <a:pt x="0" y="4"/>
                        <a:pt x="0" y="4"/>
                      </a:cubicBezTo>
                      <a:cubicBezTo>
                        <a:pt x="0" y="1"/>
                        <a:pt x="2" y="0"/>
                        <a:pt x="4" y="0"/>
                      </a:cubicBezTo>
                      <a:cubicBezTo>
                        <a:pt x="6" y="0"/>
                        <a:pt x="8" y="1"/>
                        <a:pt x="8" y="4"/>
                      </a:cubicBezTo>
                      <a:cubicBezTo>
                        <a:pt x="8" y="225"/>
                        <a:pt x="8" y="225"/>
                        <a:pt x="8" y="225"/>
                      </a:cubicBezTo>
                      <a:cubicBezTo>
                        <a:pt x="8" y="227"/>
                        <a:pt x="6"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79" name="Freeform 16"/>
                <p:cNvSpPr>
                  <a:spLocks/>
                </p:cNvSpPr>
                <p:nvPr/>
              </p:nvSpPr>
              <p:spPr bwMode="auto">
                <a:xfrm>
                  <a:off x="4076" y="1504"/>
                  <a:ext cx="14" cy="492"/>
                </a:xfrm>
                <a:custGeom>
                  <a:avLst/>
                  <a:gdLst>
                    <a:gd name="T0" fmla="*/ 3 w 6"/>
                    <a:gd name="T1" fmla="*/ 208 h 208"/>
                    <a:gd name="T2" fmla="*/ 0 w 6"/>
                    <a:gd name="T3" fmla="*/ 205 h 208"/>
                    <a:gd name="T4" fmla="*/ 0 w 6"/>
                    <a:gd name="T5" fmla="*/ 3 h 208"/>
                    <a:gd name="T6" fmla="*/ 3 w 6"/>
                    <a:gd name="T7" fmla="*/ 0 h 208"/>
                    <a:gd name="T8" fmla="*/ 6 w 6"/>
                    <a:gd name="T9" fmla="*/ 3 h 208"/>
                    <a:gd name="T10" fmla="*/ 6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1" y="208"/>
                        <a:pt x="0" y="206"/>
                        <a:pt x="0" y="205"/>
                      </a:cubicBezTo>
                      <a:cubicBezTo>
                        <a:pt x="0" y="3"/>
                        <a:pt x="0" y="3"/>
                        <a:pt x="0" y="3"/>
                      </a:cubicBezTo>
                      <a:cubicBezTo>
                        <a:pt x="0" y="1"/>
                        <a:pt x="1" y="0"/>
                        <a:pt x="3" y="0"/>
                      </a:cubicBezTo>
                      <a:cubicBezTo>
                        <a:pt x="5" y="0"/>
                        <a:pt x="6" y="1"/>
                        <a:pt x="6" y="3"/>
                      </a:cubicBezTo>
                      <a:cubicBezTo>
                        <a:pt x="6" y="205"/>
                        <a:pt x="6" y="205"/>
                        <a:pt x="6" y="205"/>
                      </a:cubicBezTo>
                      <a:cubicBezTo>
                        <a:pt x="6" y="206"/>
                        <a:pt x="5"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0" name="Freeform 17"/>
                <p:cNvSpPr>
                  <a:spLocks/>
                </p:cNvSpPr>
                <p:nvPr/>
              </p:nvSpPr>
              <p:spPr bwMode="auto">
                <a:xfrm>
                  <a:off x="3797" y="1506"/>
                  <a:ext cx="9" cy="474"/>
                </a:xfrm>
                <a:custGeom>
                  <a:avLst/>
                  <a:gdLst>
                    <a:gd name="T0" fmla="*/ 2 w 4"/>
                    <a:gd name="T1" fmla="*/ 200 h 200"/>
                    <a:gd name="T2" fmla="*/ 0 w 4"/>
                    <a:gd name="T3" fmla="*/ 198 h 200"/>
                    <a:gd name="T4" fmla="*/ 0 w 4"/>
                    <a:gd name="T5" fmla="*/ 2 h 200"/>
                    <a:gd name="T6" fmla="*/ 2 w 4"/>
                    <a:gd name="T7" fmla="*/ 0 h 200"/>
                    <a:gd name="T8" fmla="*/ 4 w 4"/>
                    <a:gd name="T9" fmla="*/ 2 h 200"/>
                    <a:gd name="T10" fmla="*/ 4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1" y="200"/>
                        <a:pt x="0" y="199"/>
                        <a:pt x="0" y="198"/>
                      </a:cubicBezTo>
                      <a:cubicBezTo>
                        <a:pt x="0" y="2"/>
                        <a:pt x="0" y="2"/>
                        <a:pt x="0" y="2"/>
                      </a:cubicBezTo>
                      <a:cubicBezTo>
                        <a:pt x="0" y="1"/>
                        <a:pt x="1" y="0"/>
                        <a:pt x="2" y="0"/>
                      </a:cubicBezTo>
                      <a:cubicBezTo>
                        <a:pt x="3" y="0"/>
                        <a:pt x="4" y="1"/>
                        <a:pt x="4" y="2"/>
                      </a:cubicBezTo>
                      <a:cubicBezTo>
                        <a:pt x="4" y="198"/>
                        <a:pt x="4" y="198"/>
                        <a:pt x="4" y="198"/>
                      </a:cubicBezTo>
                      <a:cubicBezTo>
                        <a:pt x="4" y="199"/>
                        <a:pt x="3"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1" name="Freeform 18"/>
                <p:cNvSpPr>
                  <a:spLocks/>
                </p:cNvSpPr>
                <p:nvPr/>
              </p:nvSpPr>
              <p:spPr bwMode="auto">
                <a:xfrm>
                  <a:off x="3629" y="1518"/>
                  <a:ext cx="7" cy="447"/>
                </a:xfrm>
                <a:custGeom>
                  <a:avLst/>
                  <a:gdLst>
                    <a:gd name="T0" fmla="*/ 1 w 3"/>
                    <a:gd name="T1" fmla="*/ 189 h 189"/>
                    <a:gd name="T2" fmla="*/ 0 w 3"/>
                    <a:gd name="T3" fmla="*/ 188 h 189"/>
                    <a:gd name="T4" fmla="*/ 0 w 3"/>
                    <a:gd name="T5" fmla="*/ 2 h 189"/>
                    <a:gd name="T6" fmla="*/ 1 w 3"/>
                    <a:gd name="T7" fmla="*/ 0 h 189"/>
                    <a:gd name="T8" fmla="*/ 3 w 3"/>
                    <a:gd name="T9" fmla="*/ 2 h 189"/>
                    <a:gd name="T10" fmla="*/ 3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0" y="189"/>
                        <a:pt x="0" y="188"/>
                        <a:pt x="0" y="188"/>
                      </a:cubicBezTo>
                      <a:cubicBezTo>
                        <a:pt x="0" y="2"/>
                        <a:pt x="0" y="2"/>
                        <a:pt x="0" y="2"/>
                      </a:cubicBezTo>
                      <a:cubicBezTo>
                        <a:pt x="0" y="1"/>
                        <a:pt x="0" y="0"/>
                        <a:pt x="1" y="0"/>
                      </a:cubicBezTo>
                      <a:cubicBezTo>
                        <a:pt x="2" y="0"/>
                        <a:pt x="3" y="1"/>
                        <a:pt x="3" y="2"/>
                      </a:cubicBezTo>
                      <a:cubicBezTo>
                        <a:pt x="3" y="188"/>
                        <a:pt x="3" y="188"/>
                        <a:pt x="3" y="188"/>
                      </a:cubicBezTo>
                      <a:cubicBezTo>
                        <a:pt x="3" y="188"/>
                        <a:pt x="2"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2" name="Freeform 19"/>
                <p:cNvSpPr>
                  <a:spLocks/>
                </p:cNvSpPr>
                <p:nvPr/>
              </p:nvSpPr>
              <p:spPr bwMode="auto">
                <a:xfrm>
                  <a:off x="3515" y="1506"/>
                  <a:ext cx="7" cy="459"/>
                </a:xfrm>
                <a:custGeom>
                  <a:avLst/>
                  <a:gdLst>
                    <a:gd name="T0" fmla="*/ 1 w 3"/>
                    <a:gd name="T1" fmla="*/ 194 h 194"/>
                    <a:gd name="T2" fmla="*/ 0 w 3"/>
                    <a:gd name="T3" fmla="*/ 193 h 194"/>
                    <a:gd name="T4" fmla="*/ 0 w 3"/>
                    <a:gd name="T5" fmla="*/ 2 h 194"/>
                    <a:gd name="T6" fmla="*/ 1 w 3"/>
                    <a:gd name="T7" fmla="*/ 0 h 194"/>
                    <a:gd name="T8" fmla="*/ 3 w 3"/>
                    <a:gd name="T9" fmla="*/ 2 h 194"/>
                    <a:gd name="T10" fmla="*/ 3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0" y="194"/>
                        <a:pt x="0" y="193"/>
                        <a:pt x="0" y="193"/>
                      </a:cubicBezTo>
                      <a:cubicBezTo>
                        <a:pt x="0" y="2"/>
                        <a:pt x="0" y="2"/>
                        <a:pt x="0" y="2"/>
                      </a:cubicBezTo>
                      <a:cubicBezTo>
                        <a:pt x="0" y="1"/>
                        <a:pt x="0" y="0"/>
                        <a:pt x="1" y="0"/>
                      </a:cubicBezTo>
                      <a:cubicBezTo>
                        <a:pt x="2" y="0"/>
                        <a:pt x="3" y="1"/>
                        <a:pt x="3" y="2"/>
                      </a:cubicBezTo>
                      <a:cubicBezTo>
                        <a:pt x="3" y="193"/>
                        <a:pt x="3" y="193"/>
                        <a:pt x="3" y="193"/>
                      </a:cubicBezTo>
                      <a:cubicBezTo>
                        <a:pt x="3" y="193"/>
                        <a:pt x="2"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3" name="Freeform 20"/>
                <p:cNvSpPr>
                  <a:spLocks/>
                </p:cNvSpPr>
                <p:nvPr/>
              </p:nvSpPr>
              <p:spPr bwMode="auto">
                <a:xfrm>
                  <a:off x="3420" y="1494"/>
                  <a:ext cx="8" cy="443"/>
                </a:xfrm>
                <a:custGeom>
                  <a:avLst/>
                  <a:gdLst>
                    <a:gd name="T0" fmla="*/ 1 w 3"/>
                    <a:gd name="T1" fmla="*/ 187 h 187"/>
                    <a:gd name="T2" fmla="*/ 0 w 3"/>
                    <a:gd name="T3" fmla="*/ 185 h 187"/>
                    <a:gd name="T4" fmla="*/ 0 w 3"/>
                    <a:gd name="T5" fmla="*/ 1 h 187"/>
                    <a:gd name="T6" fmla="*/ 1 w 3"/>
                    <a:gd name="T7" fmla="*/ 0 h 187"/>
                    <a:gd name="T8" fmla="*/ 3 w 3"/>
                    <a:gd name="T9" fmla="*/ 1 h 187"/>
                    <a:gd name="T10" fmla="*/ 3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0" y="187"/>
                        <a:pt x="0" y="186"/>
                        <a:pt x="0" y="185"/>
                      </a:cubicBezTo>
                      <a:cubicBezTo>
                        <a:pt x="0" y="1"/>
                        <a:pt x="0" y="1"/>
                        <a:pt x="0" y="1"/>
                      </a:cubicBezTo>
                      <a:cubicBezTo>
                        <a:pt x="0" y="1"/>
                        <a:pt x="0" y="0"/>
                        <a:pt x="1" y="0"/>
                      </a:cubicBezTo>
                      <a:cubicBezTo>
                        <a:pt x="2" y="0"/>
                        <a:pt x="3" y="1"/>
                        <a:pt x="3" y="1"/>
                      </a:cubicBezTo>
                      <a:cubicBezTo>
                        <a:pt x="3" y="185"/>
                        <a:pt x="3" y="185"/>
                        <a:pt x="3" y="185"/>
                      </a:cubicBezTo>
                      <a:cubicBezTo>
                        <a:pt x="3" y="186"/>
                        <a:pt x="2"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4" name="Freeform 21"/>
                <p:cNvSpPr>
                  <a:spLocks/>
                </p:cNvSpPr>
                <p:nvPr/>
              </p:nvSpPr>
              <p:spPr bwMode="auto">
                <a:xfrm>
                  <a:off x="3361" y="1485"/>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0" y="194"/>
                        <a:pt x="0" y="194"/>
                      </a:cubicBezTo>
                      <a:cubicBezTo>
                        <a:pt x="0" y="1"/>
                        <a:pt x="0" y="1"/>
                        <a:pt x="0" y="1"/>
                      </a:cubicBezTo>
                      <a:cubicBezTo>
                        <a:pt x="0" y="0"/>
                        <a:pt x="1" y="0"/>
                        <a:pt x="1" y="0"/>
                      </a:cubicBezTo>
                      <a:cubicBezTo>
                        <a:pt x="2" y="0"/>
                        <a:pt x="2" y="0"/>
                        <a:pt x="2" y="1"/>
                      </a:cubicBezTo>
                      <a:cubicBezTo>
                        <a:pt x="2" y="194"/>
                        <a:pt x="2" y="194"/>
                        <a:pt x="2" y="194"/>
                      </a:cubicBezTo>
                      <a:cubicBezTo>
                        <a:pt x="2" y="194"/>
                        <a:pt x="2"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5" name="Freeform 22"/>
                <p:cNvSpPr>
                  <a:spLocks/>
                </p:cNvSpPr>
                <p:nvPr/>
              </p:nvSpPr>
              <p:spPr bwMode="auto">
                <a:xfrm>
                  <a:off x="3307" y="1463"/>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0" y="195"/>
                        <a:pt x="0" y="195"/>
                        <a:pt x="0" y="194"/>
                      </a:cubicBezTo>
                      <a:cubicBezTo>
                        <a:pt x="0" y="1"/>
                        <a:pt x="0" y="1"/>
                        <a:pt x="0" y="1"/>
                      </a:cubicBezTo>
                      <a:cubicBezTo>
                        <a:pt x="0" y="1"/>
                        <a:pt x="0" y="0"/>
                        <a:pt x="1" y="0"/>
                      </a:cubicBezTo>
                      <a:cubicBezTo>
                        <a:pt x="1" y="0"/>
                        <a:pt x="2" y="1"/>
                        <a:pt x="2" y="1"/>
                      </a:cubicBezTo>
                      <a:cubicBezTo>
                        <a:pt x="2" y="194"/>
                        <a:pt x="2" y="194"/>
                        <a:pt x="2" y="194"/>
                      </a:cubicBezTo>
                      <a:cubicBezTo>
                        <a:pt x="2" y="195"/>
                        <a:pt x="1"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6" name="Freeform 23"/>
                <p:cNvSpPr>
                  <a:spLocks/>
                </p:cNvSpPr>
                <p:nvPr/>
              </p:nvSpPr>
              <p:spPr bwMode="auto">
                <a:xfrm>
                  <a:off x="3269" y="1442"/>
                  <a:ext cx="5" cy="483"/>
                </a:xfrm>
                <a:custGeom>
                  <a:avLst/>
                  <a:gdLst>
                    <a:gd name="T0" fmla="*/ 1 w 2"/>
                    <a:gd name="T1" fmla="*/ 204 h 204"/>
                    <a:gd name="T2" fmla="*/ 0 w 2"/>
                    <a:gd name="T3" fmla="*/ 203 h 204"/>
                    <a:gd name="T4" fmla="*/ 0 w 2"/>
                    <a:gd name="T5" fmla="*/ 1 h 204"/>
                    <a:gd name="T6" fmla="*/ 1 w 2"/>
                    <a:gd name="T7" fmla="*/ 0 h 204"/>
                    <a:gd name="T8" fmla="*/ 2 w 2"/>
                    <a:gd name="T9" fmla="*/ 1 h 204"/>
                    <a:gd name="T10" fmla="*/ 2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0" y="204"/>
                        <a:pt x="0" y="204"/>
                        <a:pt x="0" y="203"/>
                      </a:cubicBezTo>
                      <a:cubicBezTo>
                        <a:pt x="0" y="1"/>
                        <a:pt x="0" y="1"/>
                        <a:pt x="0" y="1"/>
                      </a:cubicBezTo>
                      <a:cubicBezTo>
                        <a:pt x="0" y="0"/>
                        <a:pt x="0" y="0"/>
                        <a:pt x="1" y="0"/>
                      </a:cubicBezTo>
                      <a:cubicBezTo>
                        <a:pt x="2" y="0"/>
                        <a:pt x="2" y="0"/>
                        <a:pt x="2" y="1"/>
                      </a:cubicBezTo>
                      <a:cubicBezTo>
                        <a:pt x="2" y="203"/>
                        <a:pt x="2" y="203"/>
                        <a:pt x="2" y="203"/>
                      </a:cubicBezTo>
                      <a:cubicBezTo>
                        <a:pt x="2" y="204"/>
                        <a:pt x="2"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7" name="Freeform 24"/>
                <p:cNvSpPr>
                  <a:spLocks/>
                </p:cNvSpPr>
                <p:nvPr/>
              </p:nvSpPr>
              <p:spPr bwMode="auto">
                <a:xfrm>
                  <a:off x="3236" y="1416"/>
                  <a:ext cx="5" cy="509"/>
                </a:xfrm>
                <a:custGeom>
                  <a:avLst/>
                  <a:gdLst>
                    <a:gd name="T0" fmla="*/ 1 w 2"/>
                    <a:gd name="T1" fmla="*/ 215 h 215"/>
                    <a:gd name="T2" fmla="*/ 0 w 2"/>
                    <a:gd name="T3" fmla="*/ 214 h 215"/>
                    <a:gd name="T4" fmla="*/ 0 w 2"/>
                    <a:gd name="T5" fmla="*/ 1 h 215"/>
                    <a:gd name="T6" fmla="*/ 1 w 2"/>
                    <a:gd name="T7" fmla="*/ 0 h 215"/>
                    <a:gd name="T8" fmla="*/ 2 w 2"/>
                    <a:gd name="T9" fmla="*/ 1 h 215"/>
                    <a:gd name="T10" fmla="*/ 2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0" y="215"/>
                        <a:pt x="0" y="215"/>
                        <a:pt x="0" y="214"/>
                      </a:cubicBezTo>
                      <a:cubicBezTo>
                        <a:pt x="0" y="1"/>
                        <a:pt x="0" y="1"/>
                        <a:pt x="0" y="1"/>
                      </a:cubicBezTo>
                      <a:cubicBezTo>
                        <a:pt x="0" y="0"/>
                        <a:pt x="0" y="0"/>
                        <a:pt x="1" y="0"/>
                      </a:cubicBezTo>
                      <a:cubicBezTo>
                        <a:pt x="2" y="0"/>
                        <a:pt x="2" y="0"/>
                        <a:pt x="2" y="1"/>
                      </a:cubicBezTo>
                      <a:cubicBezTo>
                        <a:pt x="2" y="214"/>
                        <a:pt x="2" y="214"/>
                        <a:pt x="2" y="214"/>
                      </a:cubicBezTo>
                      <a:cubicBezTo>
                        <a:pt x="2" y="215"/>
                        <a:pt x="2"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8" name="Freeform 25"/>
                <p:cNvSpPr>
                  <a:spLocks/>
                </p:cNvSpPr>
                <p:nvPr/>
              </p:nvSpPr>
              <p:spPr bwMode="auto">
                <a:xfrm>
                  <a:off x="3198" y="1385"/>
                  <a:ext cx="5" cy="540"/>
                </a:xfrm>
                <a:custGeom>
                  <a:avLst/>
                  <a:gdLst>
                    <a:gd name="T0" fmla="*/ 1 w 2"/>
                    <a:gd name="T1" fmla="*/ 228 h 228"/>
                    <a:gd name="T2" fmla="*/ 0 w 2"/>
                    <a:gd name="T3" fmla="*/ 227 h 228"/>
                    <a:gd name="T4" fmla="*/ 0 w 2"/>
                    <a:gd name="T5" fmla="*/ 1 h 228"/>
                    <a:gd name="T6" fmla="*/ 1 w 2"/>
                    <a:gd name="T7" fmla="*/ 0 h 228"/>
                    <a:gd name="T8" fmla="*/ 2 w 2"/>
                    <a:gd name="T9" fmla="*/ 1 h 228"/>
                    <a:gd name="T10" fmla="*/ 2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0" y="228"/>
                        <a:pt x="0" y="228"/>
                        <a:pt x="0" y="227"/>
                      </a:cubicBezTo>
                      <a:cubicBezTo>
                        <a:pt x="0" y="1"/>
                        <a:pt x="0" y="1"/>
                        <a:pt x="0" y="1"/>
                      </a:cubicBezTo>
                      <a:cubicBezTo>
                        <a:pt x="0" y="0"/>
                        <a:pt x="0" y="0"/>
                        <a:pt x="1" y="0"/>
                      </a:cubicBezTo>
                      <a:cubicBezTo>
                        <a:pt x="2" y="0"/>
                        <a:pt x="2" y="0"/>
                        <a:pt x="2" y="1"/>
                      </a:cubicBezTo>
                      <a:cubicBezTo>
                        <a:pt x="2" y="227"/>
                        <a:pt x="2" y="227"/>
                        <a:pt x="2" y="227"/>
                      </a:cubicBezTo>
                      <a:cubicBezTo>
                        <a:pt x="2" y="228"/>
                        <a:pt x="2"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89" name="Freeform 26"/>
                <p:cNvSpPr>
                  <a:spLocks/>
                </p:cNvSpPr>
                <p:nvPr/>
              </p:nvSpPr>
              <p:spPr bwMode="auto">
                <a:xfrm>
                  <a:off x="3179" y="1364"/>
                  <a:ext cx="3" cy="561"/>
                </a:xfrm>
                <a:custGeom>
                  <a:avLst/>
                  <a:gdLst>
                    <a:gd name="T0" fmla="*/ 0 w 1"/>
                    <a:gd name="T1" fmla="*/ 237 h 237"/>
                    <a:gd name="T2" fmla="*/ 0 w 1"/>
                    <a:gd name="T3" fmla="*/ 236 h 237"/>
                    <a:gd name="T4" fmla="*/ 0 w 1"/>
                    <a:gd name="T5" fmla="*/ 0 h 237"/>
                    <a:gd name="T6" fmla="*/ 0 w 1"/>
                    <a:gd name="T7" fmla="*/ 0 h 237"/>
                    <a:gd name="T8" fmla="*/ 1 w 1"/>
                    <a:gd name="T9" fmla="*/ 0 h 237"/>
                    <a:gd name="T10" fmla="*/ 1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0" y="237"/>
                        <a:pt x="0" y="236"/>
                      </a:cubicBezTo>
                      <a:cubicBezTo>
                        <a:pt x="0" y="0"/>
                        <a:pt x="0" y="0"/>
                        <a:pt x="0" y="0"/>
                      </a:cubicBezTo>
                      <a:cubicBezTo>
                        <a:pt x="0" y="0"/>
                        <a:pt x="0" y="0"/>
                        <a:pt x="0" y="0"/>
                      </a:cubicBezTo>
                      <a:cubicBezTo>
                        <a:pt x="1" y="0"/>
                        <a:pt x="1" y="0"/>
                        <a:pt x="1" y="0"/>
                      </a:cubicBezTo>
                      <a:cubicBezTo>
                        <a:pt x="1" y="236"/>
                        <a:pt x="1" y="236"/>
                        <a:pt x="1" y="236"/>
                      </a:cubicBezTo>
                      <a:cubicBezTo>
                        <a:pt x="1" y="237"/>
                        <a:pt x="1"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0" name="Freeform 27"/>
                <p:cNvSpPr>
                  <a:spLocks/>
                </p:cNvSpPr>
                <p:nvPr/>
              </p:nvSpPr>
              <p:spPr bwMode="auto">
                <a:xfrm>
                  <a:off x="3158" y="1343"/>
                  <a:ext cx="2" cy="582"/>
                </a:xfrm>
                <a:custGeom>
                  <a:avLst/>
                  <a:gdLst>
                    <a:gd name="T0" fmla="*/ 1 w 1"/>
                    <a:gd name="T1" fmla="*/ 246 h 246"/>
                    <a:gd name="T2" fmla="*/ 0 w 1"/>
                    <a:gd name="T3" fmla="*/ 245 h 246"/>
                    <a:gd name="T4" fmla="*/ 0 w 1"/>
                    <a:gd name="T5" fmla="*/ 1 h 246"/>
                    <a:gd name="T6" fmla="*/ 1 w 1"/>
                    <a:gd name="T7" fmla="*/ 0 h 246"/>
                    <a:gd name="T8" fmla="*/ 1 w 1"/>
                    <a:gd name="T9" fmla="*/ 1 h 246"/>
                    <a:gd name="T10" fmla="*/ 1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0" y="246"/>
                        <a:pt x="0" y="246"/>
                        <a:pt x="0" y="245"/>
                      </a:cubicBezTo>
                      <a:cubicBezTo>
                        <a:pt x="0" y="1"/>
                        <a:pt x="0" y="1"/>
                        <a:pt x="0" y="1"/>
                      </a:cubicBezTo>
                      <a:cubicBezTo>
                        <a:pt x="0" y="1"/>
                        <a:pt x="0" y="0"/>
                        <a:pt x="1" y="0"/>
                      </a:cubicBezTo>
                      <a:cubicBezTo>
                        <a:pt x="1" y="0"/>
                        <a:pt x="1" y="1"/>
                        <a:pt x="1" y="1"/>
                      </a:cubicBezTo>
                      <a:cubicBezTo>
                        <a:pt x="1" y="245"/>
                        <a:pt x="1" y="245"/>
                        <a:pt x="1" y="245"/>
                      </a:cubicBezTo>
                      <a:cubicBezTo>
                        <a:pt x="1" y="246"/>
                        <a:pt x="1"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1" name="Freeform 28"/>
                <p:cNvSpPr>
                  <a:spLocks/>
                </p:cNvSpPr>
                <p:nvPr/>
              </p:nvSpPr>
              <p:spPr bwMode="auto">
                <a:xfrm>
                  <a:off x="3139" y="1319"/>
                  <a:ext cx="2" cy="606"/>
                </a:xfrm>
                <a:custGeom>
                  <a:avLst/>
                  <a:gdLst>
                    <a:gd name="T0" fmla="*/ 0 w 1"/>
                    <a:gd name="T1" fmla="*/ 256 h 256"/>
                    <a:gd name="T2" fmla="*/ 0 w 1"/>
                    <a:gd name="T3" fmla="*/ 255 h 256"/>
                    <a:gd name="T4" fmla="*/ 0 w 1"/>
                    <a:gd name="T5" fmla="*/ 1 h 256"/>
                    <a:gd name="T6" fmla="*/ 0 w 1"/>
                    <a:gd name="T7" fmla="*/ 0 h 256"/>
                    <a:gd name="T8" fmla="*/ 1 w 1"/>
                    <a:gd name="T9" fmla="*/ 1 h 256"/>
                    <a:gd name="T10" fmla="*/ 1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0" y="256"/>
                        <a:pt x="0" y="256"/>
                        <a:pt x="0" y="255"/>
                      </a:cubicBezTo>
                      <a:cubicBezTo>
                        <a:pt x="0" y="1"/>
                        <a:pt x="0" y="1"/>
                        <a:pt x="0" y="1"/>
                      </a:cubicBezTo>
                      <a:cubicBezTo>
                        <a:pt x="0" y="1"/>
                        <a:pt x="0" y="0"/>
                        <a:pt x="0" y="0"/>
                      </a:cubicBezTo>
                      <a:cubicBezTo>
                        <a:pt x="0" y="0"/>
                        <a:pt x="1" y="1"/>
                        <a:pt x="1" y="1"/>
                      </a:cubicBezTo>
                      <a:cubicBezTo>
                        <a:pt x="1" y="255"/>
                        <a:pt x="1" y="255"/>
                        <a:pt x="1" y="255"/>
                      </a:cubicBezTo>
                      <a:cubicBezTo>
                        <a:pt x="1"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2" name="Freeform 29"/>
                <p:cNvSpPr>
                  <a:spLocks/>
                </p:cNvSpPr>
                <p:nvPr/>
              </p:nvSpPr>
              <p:spPr bwMode="auto">
                <a:xfrm>
                  <a:off x="3118" y="1290"/>
                  <a:ext cx="2" cy="635"/>
                </a:xfrm>
                <a:custGeom>
                  <a:avLst/>
                  <a:gdLst>
                    <a:gd name="T0" fmla="*/ 0 w 1"/>
                    <a:gd name="T1" fmla="*/ 268 h 268"/>
                    <a:gd name="T2" fmla="*/ 0 w 1"/>
                    <a:gd name="T3" fmla="*/ 267 h 268"/>
                    <a:gd name="T4" fmla="*/ 0 w 1"/>
                    <a:gd name="T5" fmla="*/ 1 h 268"/>
                    <a:gd name="T6" fmla="*/ 0 w 1"/>
                    <a:gd name="T7" fmla="*/ 0 h 268"/>
                    <a:gd name="T8" fmla="*/ 1 w 1"/>
                    <a:gd name="T9" fmla="*/ 1 h 268"/>
                    <a:gd name="T10" fmla="*/ 1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0" y="268"/>
                        <a:pt x="0" y="267"/>
                      </a:cubicBezTo>
                      <a:cubicBezTo>
                        <a:pt x="0" y="1"/>
                        <a:pt x="0" y="1"/>
                        <a:pt x="0" y="1"/>
                      </a:cubicBezTo>
                      <a:cubicBezTo>
                        <a:pt x="0" y="1"/>
                        <a:pt x="0" y="0"/>
                        <a:pt x="0" y="0"/>
                      </a:cubicBezTo>
                      <a:cubicBezTo>
                        <a:pt x="1" y="0"/>
                        <a:pt x="1" y="1"/>
                        <a:pt x="1" y="1"/>
                      </a:cubicBezTo>
                      <a:cubicBezTo>
                        <a:pt x="1" y="267"/>
                        <a:pt x="1" y="267"/>
                        <a:pt x="1" y="267"/>
                      </a:cubicBezTo>
                      <a:cubicBezTo>
                        <a:pt x="1" y="268"/>
                        <a:pt x="1"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3" name="Freeform 30"/>
                <p:cNvSpPr>
                  <a:spLocks/>
                </p:cNvSpPr>
                <p:nvPr/>
              </p:nvSpPr>
              <p:spPr bwMode="auto">
                <a:xfrm>
                  <a:off x="3096" y="1260"/>
                  <a:ext cx="3" cy="665"/>
                </a:xfrm>
                <a:custGeom>
                  <a:avLst/>
                  <a:gdLst>
                    <a:gd name="T0" fmla="*/ 1 w 1"/>
                    <a:gd name="T1" fmla="*/ 281 h 281"/>
                    <a:gd name="T2" fmla="*/ 0 w 1"/>
                    <a:gd name="T3" fmla="*/ 280 h 281"/>
                    <a:gd name="T4" fmla="*/ 0 w 1"/>
                    <a:gd name="T5" fmla="*/ 1 h 281"/>
                    <a:gd name="T6" fmla="*/ 1 w 1"/>
                    <a:gd name="T7" fmla="*/ 0 h 281"/>
                    <a:gd name="T8" fmla="*/ 1 w 1"/>
                    <a:gd name="T9" fmla="*/ 1 h 281"/>
                    <a:gd name="T10" fmla="*/ 1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0" y="281"/>
                        <a:pt x="0" y="281"/>
                        <a:pt x="0" y="280"/>
                      </a:cubicBezTo>
                      <a:cubicBezTo>
                        <a:pt x="0" y="1"/>
                        <a:pt x="0" y="1"/>
                        <a:pt x="0" y="1"/>
                      </a:cubicBezTo>
                      <a:cubicBezTo>
                        <a:pt x="0" y="0"/>
                        <a:pt x="0" y="0"/>
                        <a:pt x="1" y="0"/>
                      </a:cubicBezTo>
                      <a:cubicBezTo>
                        <a:pt x="1" y="0"/>
                        <a:pt x="1" y="0"/>
                        <a:pt x="1" y="1"/>
                      </a:cubicBezTo>
                      <a:cubicBezTo>
                        <a:pt x="1" y="280"/>
                        <a:pt x="1" y="280"/>
                        <a:pt x="1" y="280"/>
                      </a:cubicBezTo>
                      <a:cubicBezTo>
                        <a:pt x="1" y="281"/>
                        <a:pt x="1"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4" name="Freeform 31"/>
                <p:cNvSpPr>
                  <a:spLocks/>
                </p:cNvSpPr>
                <p:nvPr/>
              </p:nvSpPr>
              <p:spPr bwMode="auto">
                <a:xfrm>
                  <a:off x="3078" y="1219"/>
                  <a:ext cx="2" cy="706"/>
                </a:xfrm>
                <a:custGeom>
                  <a:avLst/>
                  <a:gdLst>
                    <a:gd name="T0" fmla="*/ 0 w 1"/>
                    <a:gd name="T1" fmla="*/ 298 h 298"/>
                    <a:gd name="T2" fmla="*/ 0 w 1"/>
                    <a:gd name="T3" fmla="*/ 297 h 298"/>
                    <a:gd name="T4" fmla="*/ 0 w 1"/>
                    <a:gd name="T5" fmla="*/ 1 h 298"/>
                    <a:gd name="T6" fmla="*/ 0 w 1"/>
                    <a:gd name="T7" fmla="*/ 0 h 298"/>
                    <a:gd name="T8" fmla="*/ 1 w 1"/>
                    <a:gd name="T9" fmla="*/ 1 h 298"/>
                    <a:gd name="T10" fmla="*/ 1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0" y="298"/>
                        <a:pt x="0" y="298"/>
                        <a:pt x="0" y="297"/>
                      </a:cubicBezTo>
                      <a:cubicBezTo>
                        <a:pt x="0" y="1"/>
                        <a:pt x="0" y="1"/>
                        <a:pt x="0" y="1"/>
                      </a:cubicBezTo>
                      <a:cubicBezTo>
                        <a:pt x="0" y="1"/>
                        <a:pt x="0" y="0"/>
                        <a:pt x="0" y="0"/>
                      </a:cubicBezTo>
                      <a:cubicBezTo>
                        <a:pt x="0" y="0"/>
                        <a:pt x="1" y="1"/>
                        <a:pt x="1" y="1"/>
                      </a:cubicBezTo>
                      <a:cubicBezTo>
                        <a:pt x="1" y="297"/>
                        <a:pt x="1" y="297"/>
                        <a:pt x="1" y="297"/>
                      </a:cubicBezTo>
                      <a:cubicBezTo>
                        <a:pt x="1"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5" name="Freeform 32"/>
                <p:cNvSpPr>
                  <a:spLocks/>
                </p:cNvSpPr>
                <p:nvPr/>
              </p:nvSpPr>
              <p:spPr bwMode="auto">
                <a:xfrm>
                  <a:off x="3056" y="1177"/>
                  <a:ext cx="3" cy="748"/>
                </a:xfrm>
                <a:custGeom>
                  <a:avLst/>
                  <a:gdLst>
                    <a:gd name="T0" fmla="*/ 0 w 1"/>
                    <a:gd name="T1" fmla="*/ 316 h 316"/>
                    <a:gd name="T2" fmla="*/ 0 w 1"/>
                    <a:gd name="T3" fmla="*/ 315 h 316"/>
                    <a:gd name="T4" fmla="*/ 0 w 1"/>
                    <a:gd name="T5" fmla="*/ 1 h 316"/>
                    <a:gd name="T6" fmla="*/ 0 w 1"/>
                    <a:gd name="T7" fmla="*/ 0 h 316"/>
                    <a:gd name="T8" fmla="*/ 1 w 1"/>
                    <a:gd name="T9" fmla="*/ 1 h 316"/>
                    <a:gd name="T10" fmla="*/ 1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0" y="316"/>
                        <a:pt x="0" y="315"/>
                      </a:cubicBezTo>
                      <a:cubicBezTo>
                        <a:pt x="0" y="1"/>
                        <a:pt x="0" y="1"/>
                        <a:pt x="0" y="1"/>
                      </a:cubicBezTo>
                      <a:cubicBezTo>
                        <a:pt x="0" y="0"/>
                        <a:pt x="0" y="0"/>
                        <a:pt x="0" y="0"/>
                      </a:cubicBezTo>
                      <a:cubicBezTo>
                        <a:pt x="1" y="0"/>
                        <a:pt x="1" y="0"/>
                        <a:pt x="1" y="1"/>
                      </a:cubicBezTo>
                      <a:cubicBezTo>
                        <a:pt x="1" y="315"/>
                        <a:pt x="1" y="315"/>
                        <a:pt x="1" y="315"/>
                      </a:cubicBezTo>
                      <a:cubicBezTo>
                        <a:pt x="1" y="316"/>
                        <a:pt x="1"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6" name="Freeform 33"/>
                <p:cNvSpPr>
                  <a:spLocks/>
                </p:cNvSpPr>
                <p:nvPr/>
              </p:nvSpPr>
              <p:spPr bwMode="auto">
                <a:xfrm>
                  <a:off x="3035" y="1115"/>
                  <a:ext cx="2" cy="810"/>
                </a:xfrm>
                <a:custGeom>
                  <a:avLst/>
                  <a:gdLst>
                    <a:gd name="T0" fmla="*/ 1 w 1"/>
                    <a:gd name="T1" fmla="*/ 342 h 342"/>
                    <a:gd name="T2" fmla="*/ 0 w 1"/>
                    <a:gd name="T3" fmla="*/ 341 h 342"/>
                    <a:gd name="T4" fmla="*/ 0 w 1"/>
                    <a:gd name="T5" fmla="*/ 0 h 342"/>
                    <a:gd name="T6" fmla="*/ 1 w 1"/>
                    <a:gd name="T7" fmla="*/ 0 h 342"/>
                    <a:gd name="T8" fmla="*/ 1 w 1"/>
                    <a:gd name="T9" fmla="*/ 0 h 342"/>
                    <a:gd name="T10" fmla="*/ 1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0" y="342"/>
                        <a:pt x="0" y="342"/>
                        <a:pt x="0" y="341"/>
                      </a:cubicBezTo>
                      <a:cubicBezTo>
                        <a:pt x="0" y="0"/>
                        <a:pt x="0" y="0"/>
                        <a:pt x="0" y="0"/>
                      </a:cubicBezTo>
                      <a:cubicBezTo>
                        <a:pt x="0" y="0"/>
                        <a:pt x="0" y="0"/>
                        <a:pt x="1" y="0"/>
                      </a:cubicBezTo>
                      <a:cubicBezTo>
                        <a:pt x="1" y="0"/>
                        <a:pt x="1" y="0"/>
                        <a:pt x="1" y="0"/>
                      </a:cubicBezTo>
                      <a:cubicBezTo>
                        <a:pt x="1" y="341"/>
                        <a:pt x="1" y="341"/>
                        <a:pt x="1" y="341"/>
                      </a:cubicBezTo>
                      <a:cubicBezTo>
                        <a:pt x="1" y="342"/>
                        <a:pt x="1"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7" name="Freeform 34"/>
                <p:cNvSpPr>
                  <a:spLocks/>
                </p:cNvSpPr>
                <p:nvPr/>
              </p:nvSpPr>
              <p:spPr bwMode="auto">
                <a:xfrm>
                  <a:off x="-35" y="857"/>
                  <a:ext cx="2791" cy="767"/>
                </a:xfrm>
                <a:custGeom>
                  <a:avLst/>
                  <a:gdLst>
                    <a:gd name="T0" fmla="*/ 1180 w 1180"/>
                    <a:gd name="T1" fmla="*/ 0 h 324"/>
                    <a:gd name="T2" fmla="*/ 986 w 1180"/>
                    <a:gd name="T3" fmla="*/ 261 h 324"/>
                    <a:gd name="T4" fmla="*/ 0 w 1180"/>
                    <a:gd name="T5" fmla="*/ 192 h 324"/>
                    <a:gd name="T6" fmla="*/ 0 w 1180"/>
                    <a:gd name="T7" fmla="*/ 270 h 324"/>
                    <a:gd name="T8" fmla="*/ 884 w 1180"/>
                    <a:gd name="T9" fmla="*/ 292 h 324"/>
                    <a:gd name="T10" fmla="*/ 118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1180" y="0"/>
                      </a:moveTo>
                      <a:cubicBezTo>
                        <a:pt x="1180" y="0"/>
                        <a:pt x="1176" y="252"/>
                        <a:pt x="986" y="261"/>
                      </a:cubicBezTo>
                      <a:cubicBezTo>
                        <a:pt x="797" y="271"/>
                        <a:pt x="0" y="192"/>
                        <a:pt x="0" y="192"/>
                      </a:cubicBezTo>
                      <a:cubicBezTo>
                        <a:pt x="0" y="270"/>
                        <a:pt x="0" y="270"/>
                        <a:pt x="0" y="270"/>
                      </a:cubicBezTo>
                      <a:cubicBezTo>
                        <a:pt x="884" y="292"/>
                        <a:pt x="884" y="292"/>
                        <a:pt x="884" y="292"/>
                      </a:cubicBezTo>
                      <a:cubicBezTo>
                        <a:pt x="884" y="292"/>
                        <a:pt x="1180" y="324"/>
                        <a:pt x="1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8" name="Freeform 35"/>
                <p:cNvSpPr>
                  <a:spLocks/>
                </p:cNvSpPr>
                <p:nvPr/>
              </p:nvSpPr>
              <p:spPr bwMode="auto">
                <a:xfrm>
                  <a:off x="1131" y="1501"/>
                  <a:ext cx="19" cy="543"/>
                </a:xfrm>
                <a:custGeom>
                  <a:avLst/>
                  <a:gdLst>
                    <a:gd name="T0" fmla="*/ 4 w 8"/>
                    <a:gd name="T1" fmla="*/ 229 h 229"/>
                    <a:gd name="T2" fmla="*/ 8 w 8"/>
                    <a:gd name="T3" fmla="*/ 225 h 229"/>
                    <a:gd name="T4" fmla="*/ 8 w 8"/>
                    <a:gd name="T5" fmla="*/ 4 h 229"/>
                    <a:gd name="T6" fmla="*/ 4 w 8"/>
                    <a:gd name="T7" fmla="*/ 0 h 229"/>
                    <a:gd name="T8" fmla="*/ 0 w 8"/>
                    <a:gd name="T9" fmla="*/ 4 h 229"/>
                    <a:gd name="T10" fmla="*/ 0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7" y="229"/>
                        <a:pt x="8" y="227"/>
                        <a:pt x="8" y="225"/>
                      </a:cubicBezTo>
                      <a:cubicBezTo>
                        <a:pt x="8" y="4"/>
                        <a:pt x="8" y="4"/>
                        <a:pt x="8" y="4"/>
                      </a:cubicBezTo>
                      <a:cubicBezTo>
                        <a:pt x="8" y="1"/>
                        <a:pt x="7" y="0"/>
                        <a:pt x="4" y="0"/>
                      </a:cubicBezTo>
                      <a:cubicBezTo>
                        <a:pt x="2" y="0"/>
                        <a:pt x="0" y="1"/>
                        <a:pt x="0" y="4"/>
                      </a:cubicBezTo>
                      <a:cubicBezTo>
                        <a:pt x="0" y="225"/>
                        <a:pt x="0" y="225"/>
                        <a:pt x="0" y="225"/>
                      </a:cubicBezTo>
                      <a:cubicBezTo>
                        <a:pt x="0" y="227"/>
                        <a:pt x="2"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99" name="Freeform 36"/>
                <p:cNvSpPr>
                  <a:spLocks/>
                </p:cNvSpPr>
                <p:nvPr/>
              </p:nvSpPr>
              <p:spPr bwMode="auto">
                <a:xfrm>
                  <a:off x="1663" y="1504"/>
                  <a:ext cx="14" cy="492"/>
                </a:xfrm>
                <a:custGeom>
                  <a:avLst/>
                  <a:gdLst>
                    <a:gd name="T0" fmla="*/ 3 w 6"/>
                    <a:gd name="T1" fmla="*/ 208 h 208"/>
                    <a:gd name="T2" fmla="*/ 6 w 6"/>
                    <a:gd name="T3" fmla="*/ 205 h 208"/>
                    <a:gd name="T4" fmla="*/ 6 w 6"/>
                    <a:gd name="T5" fmla="*/ 3 h 208"/>
                    <a:gd name="T6" fmla="*/ 3 w 6"/>
                    <a:gd name="T7" fmla="*/ 0 h 208"/>
                    <a:gd name="T8" fmla="*/ 0 w 6"/>
                    <a:gd name="T9" fmla="*/ 3 h 208"/>
                    <a:gd name="T10" fmla="*/ 0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5" y="208"/>
                        <a:pt x="6" y="206"/>
                        <a:pt x="6" y="205"/>
                      </a:cubicBezTo>
                      <a:cubicBezTo>
                        <a:pt x="6" y="3"/>
                        <a:pt x="6" y="3"/>
                        <a:pt x="6" y="3"/>
                      </a:cubicBezTo>
                      <a:cubicBezTo>
                        <a:pt x="6" y="1"/>
                        <a:pt x="5" y="0"/>
                        <a:pt x="3" y="0"/>
                      </a:cubicBezTo>
                      <a:cubicBezTo>
                        <a:pt x="2" y="0"/>
                        <a:pt x="0" y="1"/>
                        <a:pt x="0" y="3"/>
                      </a:cubicBezTo>
                      <a:cubicBezTo>
                        <a:pt x="0" y="205"/>
                        <a:pt x="0" y="205"/>
                        <a:pt x="0" y="205"/>
                      </a:cubicBezTo>
                      <a:cubicBezTo>
                        <a:pt x="0" y="206"/>
                        <a:pt x="2"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0" name="Freeform 37"/>
                <p:cNvSpPr>
                  <a:spLocks/>
                </p:cNvSpPr>
                <p:nvPr/>
              </p:nvSpPr>
              <p:spPr bwMode="auto">
                <a:xfrm>
                  <a:off x="1947" y="1506"/>
                  <a:ext cx="9" cy="474"/>
                </a:xfrm>
                <a:custGeom>
                  <a:avLst/>
                  <a:gdLst>
                    <a:gd name="T0" fmla="*/ 2 w 4"/>
                    <a:gd name="T1" fmla="*/ 200 h 200"/>
                    <a:gd name="T2" fmla="*/ 4 w 4"/>
                    <a:gd name="T3" fmla="*/ 198 h 200"/>
                    <a:gd name="T4" fmla="*/ 4 w 4"/>
                    <a:gd name="T5" fmla="*/ 2 h 200"/>
                    <a:gd name="T6" fmla="*/ 2 w 4"/>
                    <a:gd name="T7" fmla="*/ 0 h 200"/>
                    <a:gd name="T8" fmla="*/ 0 w 4"/>
                    <a:gd name="T9" fmla="*/ 2 h 200"/>
                    <a:gd name="T10" fmla="*/ 0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4" y="200"/>
                        <a:pt x="4" y="199"/>
                        <a:pt x="4" y="198"/>
                      </a:cubicBezTo>
                      <a:cubicBezTo>
                        <a:pt x="4" y="2"/>
                        <a:pt x="4" y="2"/>
                        <a:pt x="4" y="2"/>
                      </a:cubicBezTo>
                      <a:cubicBezTo>
                        <a:pt x="4" y="1"/>
                        <a:pt x="4" y="0"/>
                        <a:pt x="2" y="0"/>
                      </a:cubicBezTo>
                      <a:cubicBezTo>
                        <a:pt x="1" y="0"/>
                        <a:pt x="0" y="1"/>
                        <a:pt x="0" y="2"/>
                      </a:cubicBezTo>
                      <a:cubicBezTo>
                        <a:pt x="0" y="198"/>
                        <a:pt x="0" y="198"/>
                        <a:pt x="0" y="198"/>
                      </a:cubicBezTo>
                      <a:cubicBezTo>
                        <a:pt x="0" y="199"/>
                        <a:pt x="1"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1" name="Freeform 38"/>
                <p:cNvSpPr>
                  <a:spLocks/>
                </p:cNvSpPr>
                <p:nvPr/>
              </p:nvSpPr>
              <p:spPr bwMode="auto">
                <a:xfrm>
                  <a:off x="2120" y="1518"/>
                  <a:ext cx="7" cy="447"/>
                </a:xfrm>
                <a:custGeom>
                  <a:avLst/>
                  <a:gdLst>
                    <a:gd name="T0" fmla="*/ 1 w 3"/>
                    <a:gd name="T1" fmla="*/ 189 h 189"/>
                    <a:gd name="T2" fmla="*/ 3 w 3"/>
                    <a:gd name="T3" fmla="*/ 188 h 189"/>
                    <a:gd name="T4" fmla="*/ 3 w 3"/>
                    <a:gd name="T5" fmla="*/ 2 h 189"/>
                    <a:gd name="T6" fmla="*/ 1 w 3"/>
                    <a:gd name="T7" fmla="*/ 0 h 189"/>
                    <a:gd name="T8" fmla="*/ 0 w 3"/>
                    <a:gd name="T9" fmla="*/ 2 h 189"/>
                    <a:gd name="T10" fmla="*/ 0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2" y="189"/>
                        <a:pt x="3" y="188"/>
                        <a:pt x="3" y="188"/>
                      </a:cubicBezTo>
                      <a:cubicBezTo>
                        <a:pt x="3" y="2"/>
                        <a:pt x="3" y="2"/>
                        <a:pt x="3" y="2"/>
                      </a:cubicBezTo>
                      <a:cubicBezTo>
                        <a:pt x="3" y="1"/>
                        <a:pt x="2" y="0"/>
                        <a:pt x="1" y="0"/>
                      </a:cubicBezTo>
                      <a:cubicBezTo>
                        <a:pt x="1" y="0"/>
                        <a:pt x="0" y="1"/>
                        <a:pt x="0" y="2"/>
                      </a:cubicBezTo>
                      <a:cubicBezTo>
                        <a:pt x="0" y="188"/>
                        <a:pt x="0" y="188"/>
                        <a:pt x="0" y="188"/>
                      </a:cubicBezTo>
                      <a:cubicBezTo>
                        <a:pt x="0" y="188"/>
                        <a:pt x="1"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2" name="Freeform 39"/>
                <p:cNvSpPr>
                  <a:spLocks/>
                </p:cNvSpPr>
                <p:nvPr/>
              </p:nvSpPr>
              <p:spPr bwMode="auto">
                <a:xfrm>
                  <a:off x="2233" y="1506"/>
                  <a:ext cx="7" cy="459"/>
                </a:xfrm>
                <a:custGeom>
                  <a:avLst/>
                  <a:gdLst>
                    <a:gd name="T0" fmla="*/ 1 w 3"/>
                    <a:gd name="T1" fmla="*/ 194 h 194"/>
                    <a:gd name="T2" fmla="*/ 3 w 3"/>
                    <a:gd name="T3" fmla="*/ 193 h 194"/>
                    <a:gd name="T4" fmla="*/ 3 w 3"/>
                    <a:gd name="T5" fmla="*/ 2 h 194"/>
                    <a:gd name="T6" fmla="*/ 1 w 3"/>
                    <a:gd name="T7" fmla="*/ 0 h 194"/>
                    <a:gd name="T8" fmla="*/ 0 w 3"/>
                    <a:gd name="T9" fmla="*/ 2 h 194"/>
                    <a:gd name="T10" fmla="*/ 0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2" y="194"/>
                        <a:pt x="3" y="193"/>
                        <a:pt x="3" y="193"/>
                      </a:cubicBezTo>
                      <a:cubicBezTo>
                        <a:pt x="3" y="2"/>
                        <a:pt x="3" y="2"/>
                        <a:pt x="3" y="2"/>
                      </a:cubicBezTo>
                      <a:cubicBezTo>
                        <a:pt x="3" y="1"/>
                        <a:pt x="2" y="0"/>
                        <a:pt x="1" y="0"/>
                      </a:cubicBezTo>
                      <a:cubicBezTo>
                        <a:pt x="1" y="0"/>
                        <a:pt x="0" y="1"/>
                        <a:pt x="0" y="2"/>
                      </a:cubicBezTo>
                      <a:cubicBezTo>
                        <a:pt x="0" y="193"/>
                        <a:pt x="0" y="193"/>
                        <a:pt x="0" y="193"/>
                      </a:cubicBezTo>
                      <a:cubicBezTo>
                        <a:pt x="0" y="193"/>
                        <a:pt x="1"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3" name="Freeform 40"/>
                <p:cNvSpPr>
                  <a:spLocks/>
                </p:cNvSpPr>
                <p:nvPr/>
              </p:nvSpPr>
              <p:spPr bwMode="auto">
                <a:xfrm>
                  <a:off x="2328" y="1494"/>
                  <a:ext cx="7" cy="443"/>
                </a:xfrm>
                <a:custGeom>
                  <a:avLst/>
                  <a:gdLst>
                    <a:gd name="T0" fmla="*/ 1 w 3"/>
                    <a:gd name="T1" fmla="*/ 187 h 187"/>
                    <a:gd name="T2" fmla="*/ 3 w 3"/>
                    <a:gd name="T3" fmla="*/ 185 h 187"/>
                    <a:gd name="T4" fmla="*/ 3 w 3"/>
                    <a:gd name="T5" fmla="*/ 1 h 187"/>
                    <a:gd name="T6" fmla="*/ 1 w 3"/>
                    <a:gd name="T7" fmla="*/ 0 h 187"/>
                    <a:gd name="T8" fmla="*/ 0 w 3"/>
                    <a:gd name="T9" fmla="*/ 1 h 187"/>
                    <a:gd name="T10" fmla="*/ 0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2" y="187"/>
                        <a:pt x="3" y="186"/>
                        <a:pt x="3" y="185"/>
                      </a:cubicBezTo>
                      <a:cubicBezTo>
                        <a:pt x="3" y="1"/>
                        <a:pt x="3" y="1"/>
                        <a:pt x="3" y="1"/>
                      </a:cubicBezTo>
                      <a:cubicBezTo>
                        <a:pt x="3" y="1"/>
                        <a:pt x="2" y="0"/>
                        <a:pt x="1" y="0"/>
                      </a:cubicBezTo>
                      <a:cubicBezTo>
                        <a:pt x="1" y="0"/>
                        <a:pt x="0" y="1"/>
                        <a:pt x="0" y="1"/>
                      </a:cubicBezTo>
                      <a:cubicBezTo>
                        <a:pt x="0" y="185"/>
                        <a:pt x="0" y="185"/>
                        <a:pt x="0" y="185"/>
                      </a:cubicBezTo>
                      <a:cubicBezTo>
                        <a:pt x="0" y="186"/>
                        <a:pt x="1"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4" name="Freeform 41"/>
                <p:cNvSpPr>
                  <a:spLocks/>
                </p:cNvSpPr>
                <p:nvPr/>
              </p:nvSpPr>
              <p:spPr bwMode="auto">
                <a:xfrm>
                  <a:off x="2387" y="1485"/>
                  <a:ext cx="5"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4"/>
                        <a:pt x="2" y="194"/>
                      </a:cubicBezTo>
                      <a:cubicBezTo>
                        <a:pt x="2" y="1"/>
                        <a:pt x="2" y="1"/>
                        <a:pt x="2" y="1"/>
                      </a:cubicBezTo>
                      <a:cubicBezTo>
                        <a:pt x="2" y="0"/>
                        <a:pt x="1" y="0"/>
                        <a:pt x="1" y="0"/>
                      </a:cubicBezTo>
                      <a:cubicBezTo>
                        <a:pt x="0" y="0"/>
                        <a:pt x="0" y="0"/>
                        <a:pt x="0" y="1"/>
                      </a:cubicBezTo>
                      <a:cubicBezTo>
                        <a:pt x="0" y="194"/>
                        <a:pt x="0" y="194"/>
                        <a:pt x="0" y="194"/>
                      </a:cubicBezTo>
                      <a:cubicBezTo>
                        <a:pt x="0" y="194"/>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5" name="Freeform 42"/>
                <p:cNvSpPr>
                  <a:spLocks/>
                </p:cNvSpPr>
                <p:nvPr/>
              </p:nvSpPr>
              <p:spPr bwMode="auto">
                <a:xfrm>
                  <a:off x="2444" y="1463"/>
                  <a:ext cx="4"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5"/>
                        <a:pt x="2" y="194"/>
                      </a:cubicBezTo>
                      <a:cubicBezTo>
                        <a:pt x="2" y="1"/>
                        <a:pt x="2" y="1"/>
                        <a:pt x="2" y="1"/>
                      </a:cubicBezTo>
                      <a:cubicBezTo>
                        <a:pt x="2" y="1"/>
                        <a:pt x="1" y="0"/>
                        <a:pt x="1" y="0"/>
                      </a:cubicBezTo>
                      <a:cubicBezTo>
                        <a:pt x="0" y="0"/>
                        <a:pt x="0" y="1"/>
                        <a:pt x="0" y="1"/>
                      </a:cubicBezTo>
                      <a:cubicBezTo>
                        <a:pt x="0" y="194"/>
                        <a:pt x="0" y="194"/>
                        <a:pt x="0" y="194"/>
                      </a:cubicBezTo>
                      <a:cubicBezTo>
                        <a:pt x="0" y="195"/>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6" name="Freeform 43"/>
                <p:cNvSpPr>
                  <a:spLocks/>
                </p:cNvSpPr>
                <p:nvPr/>
              </p:nvSpPr>
              <p:spPr bwMode="auto">
                <a:xfrm>
                  <a:off x="2479" y="1442"/>
                  <a:ext cx="5" cy="483"/>
                </a:xfrm>
                <a:custGeom>
                  <a:avLst/>
                  <a:gdLst>
                    <a:gd name="T0" fmla="*/ 1 w 2"/>
                    <a:gd name="T1" fmla="*/ 204 h 204"/>
                    <a:gd name="T2" fmla="*/ 2 w 2"/>
                    <a:gd name="T3" fmla="*/ 203 h 204"/>
                    <a:gd name="T4" fmla="*/ 2 w 2"/>
                    <a:gd name="T5" fmla="*/ 1 h 204"/>
                    <a:gd name="T6" fmla="*/ 1 w 2"/>
                    <a:gd name="T7" fmla="*/ 0 h 204"/>
                    <a:gd name="T8" fmla="*/ 0 w 2"/>
                    <a:gd name="T9" fmla="*/ 1 h 204"/>
                    <a:gd name="T10" fmla="*/ 0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2" y="204"/>
                        <a:pt x="2" y="204"/>
                        <a:pt x="2" y="203"/>
                      </a:cubicBezTo>
                      <a:cubicBezTo>
                        <a:pt x="2" y="1"/>
                        <a:pt x="2" y="1"/>
                        <a:pt x="2" y="1"/>
                      </a:cubicBezTo>
                      <a:cubicBezTo>
                        <a:pt x="2" y="0"/>
                        <a:pt x="2" y="0"/>
                        <a:pt x="1" y="0"/>
                      </a:cubicBezTo>
                      <a:cubicBezTo>
                        <a:pt x="1" y="0"/>
                        <a:pt x="0" y="0"/>
                        <a:pt x="0" y="1"/>
                      </a:cubicBezTo>
                      <a:cubicBezTo>
                        <a:pt x="0" y="203"/>
                        <a:pt x="0" y="203"/>
                        <a:pt x="0" y="203"/>
                      </a:cubicBezTo>
                      <a:cubicBezTo>
                        <a:pt x="0" y="204"/>
                        <a:pt x="1"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7" name="Freeform 44"/>
                <p:cNvSpPr>
                  <a:spLocks/>
                </p:cNvSpPr>
                <p:nvPr/>
              </p:nvSpPr>
              <p:spPr bwMode="auto">
                <a:xfrm>
                  <a:off x="2512" y="1416"/>
                  <a:ext cx="5" cy="509"/>
                </a:xfrm>
                <a:custGeom>
                  <a:avLst/>
                  <a:gdLst>
                    <a:gd name="T0" fmla="*/ 1 w 2"/>
                    <a:gd name="T1" fmla="*/ 215 h 215"/>
                    <a:gd name="T2" fmla="*/ 2 w 2"/>
                    <a:gd name="T3" fmla="*/ 214 h 215"/>
                    <a:gd name="T4" fmla="*/ 2 w 2"/>
                    <a:gd name="T5" fmla="*/ 1 h 215"/>
                    <a:gd name="T6" fmla="*/ 1 w 2"/>
                    <a:gd name="T7" fmla="*/ 0 h 215"/>
                    <a:gd name="T8" fmla="*/ 0 w 2"/>
                    <a:gd name="T9" fmla="*/ 1 h 215"/>
                    <a:gd name="T10" fmla="*/ 0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2" y="215"/>
                        <a:pt x="2" y="215"/>
                        <a:pt x="2" y="214"/>
                      </a:cubicBezTo>
                      <a:cubicBezTo>
                        <a:pt x="2" y="1"/>
                        <a:pt x="2" y="1"/>
                        <a:pt x="2" y="1"/>
                      </a:cubicBezTo>
                      <a:cubicBezTo>
                        <a:pt x="2" y="0"/>
                        <a:pt x="2" y="0"/>
                        <a:pt x="1" y="0"/>
                      </a:cubicBezTo>
                      <a:cubicBezTo>
                        <a:pt x="1" y="0"/>
                        <a:pt x="0" y="0"/>
                        <a:pt x="0" y="1"/>
                      </a:cubicBezTo>
                      <a:cubicBezTo>
                        <a:pt x="0" y="214"/>
                        <a:pt x="0" y="214"/>
                        <a:pt x="0" y="214"/>
                      </a:cubicBezTo>
                      <a:cubicBezTo>
                        <a:pt x="0" y="215"/>
                        <a:pt x="1"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8" name="Freeform 45"/>
                <p:cNvSpPr>
                  <a:spLocks/>
                </p:cNvSpPr>
                <p:nvPr/>
              </p:nvSpPr>
              <p:spPr bwMode="auto">
                <a:xfrm>
                  <a:off x="2550" y="1385"/>
                  <a:ext cx="5" cy="540"/>
                </a:xfrm>
                <a:custGeom>
                  <a:avLst/>
                  <a:gdLst>
                    <a:gd name="T0" fmla="*/ 1 w 2"/>
                    <a:gd name="T1" fmla="*/ 228 h 228"/>
                    <a:gd name="T2" fmla="*/ 2 w 2"/>
                    <a:gd name="T3" fmla="*/ 227 h 228"/>
                    <a:gd name="T4" fmla="*/ 2 w 2"/>
                    <a:gd name="T5" fmla="*/ 1 h 228"/>
                    <a:gd name="T6" fmla="*/ 1 w 2"/>
                    <a:gd name="T7" fmla="*/ 0 h 228"/>
                    <a:gd name="T8" fmla="*/ 0 w 2"/>
                    <a:gd name="T9" fmla="*/ 1 h 228"/>
                    <a:gd name="T10" fmla="*/ 0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2" y="228"/>
                        <a:pt x="2" y="228"/>
                        <a:pt x="2" y="227"/>
                      </a:cubicBezTo>
                      <a:cubicBezTo>
                        <a:pt x="2" y="1"/>
                        <a:pt x="2" y="1"/>
                        <a:pt x="2" y="1"/>
                      </a:cubicBezTo>
                      <a:cubicBezTo>
                        <a:pt x="2" y="0"/>
                        <a:pt x="2" y="0"/>
                        <a:pt x="1" y="0"/>
                      </a:cubicBezTo>
                      <a:cubicBezTo>
                        <a:pt x="1" y="0"/>
                        <a:pt x="0" y="0"/>
                        <a:pt x="0" y="1"/>
                      </a:cubicBezTo>
                      <a:cubicBezTo>
                        <a:pt x="0" y="227"/>
                        <a:pt x="0" y="227"/>
                        <a:pt x="0" y="227"/>
                      </a:cubicBezTo>
                      <a:cubicBezTo>
                        <a:pt x="0" y="228"/>
                        <a:pt x="1"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09" name="Freeform 46"/>
                <p:cNvSpPr>
                  <a:spLocks/>
                </p:cNvSpPr>
                <p:nvPr/>
              </p:nvSpPr>
              <p:spPr bwMode="auto">
                <a:xfrm>
                  <a:off x="2574" y="1364"/>
                  <a:ext cx="2" cy="561"/>
                </a:xfrm>
                <a:custGeom>
                  <a:avLst/>
                  <a:gdLst>
                    <a:gd name="T0" fmla="*/ 0 w 1"/>
                    <a:gd name="T1" fmla="*/ 237 h 237"/>
                    <a:gd name="T2" fmla="*/ 1 w 1"/>
                    <a:gd name="T3" fmla="*/ 236 h 237"/>
                    <a:gd name="T4" fmla="*/ 1 w 1"/>
                    <a:gd name="T5" fmla="*/ 0 h 237"/>
                    <a:gd name="T6" fmla="*/ 0 w 1"/>
                    <a:gd name="T7" fmla="*/ 0 h 237"/>
                    <a:gd name="T8" fmla="*/ 0 w 1"/>
                    <a:gd name="T9" fmla="*/ 0 h 237"/>
                    <a:gd name="T10" fmla="*/ 0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1" y="237"/>
                        <a:pt x="1" y="236"/>
                      </a:cubicBezTo>
                      <a:cubicBezTo>
                        <a:pt x="1" y="0"/>
                        <a:pt x="1" y="0"/>
                        <a:pt x="1" y="0"/>
                      </a:cubicBezTo>
                      <a:cubicBezTo>
                        <a:pt x="1" y="0"/>
                        <a:pt x="0" y="0"/>
                        <a:pt x="0" y="0"/>
                      </a:cubicBezTo>
                      <a:cubicBezTo>
                        <a:pt x="0" y="0"/>
                        <a:pt x="0" y="0"/>
                        <a:pt x="0" y="0"/>
                      </a:cubicBezTo>
                      <a:cubicBezTo>
                        <a:pt x="0" y="236"/>
                        <a:pt x="0" y="236"/>
                        <a:pt x="0" y="236"/>
                      </a:cubicBezTo>
                      <a:cubicBezTo>
                        <a:pt x="0" y="237"/>
                        <a:pt x="0"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10" name="Freeform 47"/>
                <p:cNvSpPr>
                  <a:spLocks/>
                </p:cNvSpPr>
                <p:nvPr/>
              </p:nvSpPr>
              <p:spPr bwMode="auto">
                <a:xfrm>
                  <a:off x="2593" y="1343"/>
                  <a:ext cx="2" cy="582"/>
                </a:xfrm>
                <a:custGeom>
                  <a:avLst/>
                  <a:gdLst>
                    <a:gd name="T0" fmla="*/ 1 w 1"/>
                    <a:gd name="T1" fmla="*/ 246 h 246"/>
                    <a:gd name="T2" fmla="*/ 1 w 1"/>
                    <a:gd name="T3" fmla="*/ 245 h 246"/>
                    <a:gd name="T4" fmla="*/ 1 w 1"/>
                    <a:gd name="T5" fmla="*/ 1 h 246"/>
                    <a:gd name="T6" fmla="*/ 1 w 1"/>
                    <a:gd name="T7" fmla="*/ 0 h 246"/>
                    <a:gd name="T8" fmla="*/ 0 w 1"/>
                    <a:gd name="T9" fmla="*/ 1 h 246"/>
                    <a:gd name="T10" fmla="*/ 0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1" y="246"/>
                        <a:pt x="1" y="246"/>
                        <a:pt x="1" y="245"/>
                      </a:cubicBezTo>
                      <a:cubicBezTo>
                        <a:pt x="1" y="1"/>
                        <a:pt x="1" y="1"/>
                        <a:pt x="1" y="1"/>
                      </a:cubicBezTo>
                      <a:cubicBezTo>
                        <a:pt x="1" y="1"/>
                        <a:pt x="1" y="0"/>
                        <a:pt x="1" y="0"/>
                      </a:cubicBezTo>
                      <a:cubicBezTo>
                        <a:pt x="0" y="0"/>
                        <a:pt x="0" y="1"/>
                        <a:pt x="0" y="1"/>
                      </a:cubicBezTo>
                      <a:cubicBezTo>
                        <a:pt x="0" y="245"/>
                        <a:pt x="0" y="245"/>
                        <a:pt x="0" y="245"/>
                      </a:cubicBezTo>
                      <a:cubicBezTo>
                        <a:pt x="0" y="246"/>
                        <a:pt x="0"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11" name="Freeform 48"/>
                <p:cNvSpPr>
                  <a:spLocks/>
                </p:cNvSpPr>
                <p:nvPr/>
              </p:nvSpPr>
              <p:spPr bwMode="auto">
                <a:xfrm>
                  <a:off x="2614" y="1319"/>
                  <a:ext cx="2" cy="606"/>
                </a:xfrm>
                <a:custGeom>
                  <a:avLst/>
                  <a:gdLst>
                    <a:gd name="T0" fmla="*/ 0 w 1"/>
                    <a:gd name="T1" fmla="*/ 256 h 256"/>
                    <a:gd name="T2" fmla="*/ 1 w 1"/>
                    <a:gd name="T3" fmla="*/ 255 h 256"/>
                    <a:gd name="T4" fmla="*/ 1 w 1"/>
                    <a:gd name="T5" fmla="*/ 1 h 256"/>
                    <a:gd name="T6" fmla="*/ 0 w 1"/>
                    <a:gd name="T7" fmla="*/ 0 h 256"/>
                    <a:gd name="T8" fmla="*/ 0 w 1"/>
                    <a:gd name="T9" fmla="*/ 1 h 256"/>
                    <a:gd name="T10" fmla="*/ 0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1" y="256"/>
                        <a:pt x="1" y="256"/>
                        <a:pt x="1" y="255"/>
                      </a:cubicBezTo>
                      <a:cubicBezTo>
                        <a:pt x="1" y="1"/>
                        <a:pt x="1" y="1"/>
                        <a:pt x="1" y="1"/>
                      </a:cubicBezTo>
                      <a:cubicBezTo>
                        <a:pt x="1" y="1"/>
                        <a:pt x="1" y="0"/>
                        <a:pt x="0" y="0"/>
                      </a:cubicBezTo>
                      <a:cubicBezTo>
                        <a:pt x="0" y="0"/>
                        <a:pt x="0" y="1"/>
                        <a:pt x="0" y="1"/>
                      </a:cubicBezTo>
                      <a:cubicBezTo>
                        <a:pt x="0" y="255"/>
                        <a:pt x="0" y="255"/>
                        <a:pt x="0" y="255"/>
                      </a:cubicBezTo>
                      <a:cubicBezTo>
                        <a:pt x="0"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12" name="Freeform 49"/>
                <p:cNvSpPr>
                  <a:spLocks/>
                </p:cNvSpPr>
                <p:nvPr/>
              </p:nvSpPr>
              <p:spPr bwMode="auto">
                <a:xfrm>
                  <a:off x="2635" y="1290"/>
                  <a:ext cx="3" cy="635"/>
                </a:xfrm>
                <a:custGeom>
                  <a:avLst/>
                  <a:gdLst>
                    <a:gd name="T0" fmla="*/ 0 w 1"/>
                    <a:gd name="T1" fmla="*/ 268 h 268"/>
                    <a:gd name="T2" fmla="*/ 1 w 1"/>
                    <a:gd name="T3" fmla="*/ 267 h 268"/>
                    <a:gd name="T4" fmla="*/ 1 w 1"/>
                    <a:gd name="T5" fmla="*/ 1 h 268"/>
                    <a:gd name="T6" fmla="*/ 0 w 1"/>
                    <a:gd name="T7" fmla="*/ 0 h 268"/>
                    <a:gd name="T8" fmla="*/ 0 w 1"/>
                    <a:gd name="T9" fmla="*/ 1 h 268"/>
                    <a:gd name="T10" fmla="*/ 0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1" y="268"/>
                        <a:pt x="1" y="267"/>
                      </a:cubicBezTo>
                      <a:cubicBezTo>
                        <a:pt x="1" y="1"/>
                        <a:pt x="1" y="1"/>
                        <a:pt x="1" y="1"/>
                      </a:cubicBezTo>
                      <a:cubicBezTo>
                        <a:pt x="1" y="1"/>
                        <a:pt x="0" y="0"/>
                        <a:pt x="0" y="0"/>
                      </a:cubicBezTo>
                      <a:cubicBezTo>
                        <a:pt x="0" y="0"/>
                        <a:pt x="0" y="1"/>
                        <a:pt x="0" y="1"/>
                      </a:cubicBezTo>
                      <a:cubicBezTo>
                        <a:pt x="0" y="267"/>
                        <a:pt x="0" y="267"/>
                        <a:pt x="0" y="267"/>
                      </a:cubicBezTo>
                      <a:cubicBezTo>
                        <a:pt x="0" y="268"/>
                        <a:pt x="0"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13" name="Freeform 50"/>
                <p:cNvSpPr>
                  <a:spLocks/>
                </p:cNvSpPr>
                <p:nvPr/>
              </p:nvSpPr>
              <p:spPr bwMode="auto">
                <a:xfrm>
                  <a:off x="2654" y="1260"/>
                  <a:ext cx="2" cy="665"/>
                </a:xfrm>
                <a:custGeom>
                  <a:avLst/>
                  <a:gdLst>
                    <a:gd name="T0" fmla="*/ 1 w 1"/>
                    <a:gd name="T1" fmla="*/ 281 h 281"/>
                    <a:gd name="T2" fmla="*/ 1 w 1"/>
                    <a:gd name="T3" fmla="*/ 280 h 281"/>
                    <a:gd name="T4" fmla="*/ 1 w 1"/>
                    <a:gd name="T5" fmla="*/ 1 h 281"/>
                    <a:gd name="T6" fmla="*/ 1 w 1"/>
                    <a:gd name="T7" fmla="*/ 0 h 281"/>
                    <a:gd name="T8" fmla="*/ 0 w 1"/>
                    <a:gd name="T9" fmla="*/ 1 h 281"/>
                    <a:gd name="T10" fmla="*/ 0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1" y="281"/>
                        <a:pt x="1" y="281"/>
                        <a:pt x="1" y="280"/>
                      </a:cubicBezTo>
                      <a:cubicBezTo>
                        <a:pt x="1" y="1"/>
                        <a:pt x="1" y="1"/>
                        <a:pt x="1" y="1"/>
                      </a:cubicBezTo>
                      <a:cubicBezTo>
                        <a:pt x="1" y="0"/>
                        <a:pt x="1" y="0"/>
                        <a:pt x="1" y="0"/>
                      </a:cubicBezTo>
                      <a:cubicBezTo>
                        <a:pt x="0" y="0"/>
                        <a:pt x="0" y="0"/>
                        <a:pt x="0" y="1"/>
                      </a:cubicBezTo>
                      <a:cubicBezTo>
                        <a:pt x="0" y="280"/>
                        <a:pt x="0" y="280"/>
                        <a:pt x="0" y="280"/>
                      </a:cubicBezTo>
                      <a:cubicBezTo>
                        <a:pt x="0" y="281"/>
                        <a:pt x="0"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14" name="Freeform 51"/>
                <p:cNvSpPr>
                  <a:spLocks/>
                </p:cNvSpPr>
                <p:nvPr/>
              </p:nvSpPr>
              <p:spPr bwMode="auto">
                <a:xfrm>
                  <a:off x="2675" y="1219"/>
                  <a:ext cx="3" cy="706"/>
                </a:xfrm>
                <a:custGeom>
                  <a:avLst/>
                  <a:gdLst>
                    <a:gd name="T0" fmla="*/ 0 w 1"/>
                    <a:gd name="T1" fmla="*/ 298 h 298"/>
                    <a:gd name="T2" fmla="*/ 1 w 1"/>
                    <a:gd name="T3" fmla="*/ 297 h 298"/>
                    <a:gd name="T4" fmla="*/ 1 w 1"/>
                    <a:gd name="T5" fmla="*/ 1 h 298"/>
                    <a:gd name="T6" fmla="*/ 0 w 1"/>
                    <a:gd name="T7" fmla="*/ 0 h 298"/>
                    <a:gd name="T8" fmla="*/ 0 w 1"/>
                    <a:gd name="T9" fmla="*/ 1 h 298"/>
                    <a:gd name="T10" fmla="*/ 0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1" y="298"/>
                        <a:pt x="1" y="298"/>
                        <a:pt x="1" y="297"/>
                      </a:cubicBezTo>
                      <a:cubicBezTo>
                        <a:pt x="1" y="1"/>
                        <a:pt x="1" y="1"/>
                        <a:pt x="1" y="1"/>
                      </a:cubicBezTo>
                      <a:cubicBezTo>
                        <a:pt x="1" y="1"/>
                        <a:pt x="1" y="0"/>
                        <a:pt x="0" y="0"/>
                      </a:cubicBezTo>
                      <a:cubicBezTo>
                        <a:pt x="0" y="0"/>
                        <a:pt x="0" y="1"/>
                        <a:pt x="0" y="1"/>
                      </a:cubicBezTo>
                      <a:cubicBezTo>
                        <a:pt x="0" y="297"/>
                        <a:pt x="0" y="297"/>
                        <a:pt x="0" y="297"/>
                      </a:cubicBezTo>
                      <a:cubicBezTo>
                        <a:pt x="0"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15" name="Freeform 52"/>
                <p:cNvSpPr>
                  <a:spLocks/>
                </p:cNvSpPr>
                <p:nvPr/>
              </p:nvSpPr>
              <p:spPr bwMode="auto">
                <a:xfrm>
                  <a:off x="2697" y="1177"/>
                  <a:ext cx="2" cy="748"/>
                </a:xfrm>
                <a:custGeom>
                  <a:avLst/>
                  <a:gdLst>
                    <a:gd name="T0" fmla="*/ 0 w 1"/>
                    <a:gd name="T1" fmla="*/ 316 h 316"/>
                    <a:gd name="T2" fmla="*/ 1 w 1"/>
                    <a:gd name="T3" fmla="*/ 315 h 316"/>
                    <a:gd name="T4" fmla="*/ 1 w 1"/>
                    <a:gd name="T5" fmla="*/ 1 h 316"/>
                    <a:gd name="T6" fmla="*/ 0 w 1"/>
                    <a:gd name="T7" fmla="*/ 0 h 316"/>
                    <a:gd name="T8" fmla="*/ 0 w 1"/>
                    <a:gd name="T9" fmla="*/ 1 h 316"/>
                    <a:gd name="T10" fmla="*/ 0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1" y="316"/>
                        <a:pt x="1" y="315"/>
                      </a:cubicBezTo>
                      <a:cubicBezTo>
                        <a:pt x="1" y="1"/>
                        <a:pt x="1" y="1"/>
                        <a:pt x="1" y="1"/>
                      </a:cubicBezTo>
                      <a:cubicBezTo>
                        <a:pt x="1" y="0"/>
                        <a:pt x="0" y="0"/>
                        <a:pt x="0" y="0"/>
                      </a:cubicBezTo>
                      <a:cubicBezTo>
                        <a:pt x="0" y="0"/>
                        <a:pt x="0" y="0"/>
                        <a:pt x="0" y="1"/>
                      </a:cubicBezTo>
                      <a:cubicBezTo>
                        <a:pt x="0" y="315"/>
                        <a:pt x="0" y="315"/>
                        <a:pt x="0" y="315"/>
                      </a:cubicBezTo>
                      <a:cubicBezTo>
                        <a:pt x="0" y="316"/>
                        <a:pt x="0"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16" name="Freeform 53"/>
                <p:cNvSpPr>
                  <a:spLocks/>
                </p:cNvSpPr>
                <p:nvPr/>
              </p:nvSpPr>
              <p:spPr bwMode="auto">
                <a:xfrm>
                  <a:off x="2716" y="1115"/>
                  <a:ext cx="2" cy="810"/>
                </a:xfrm>
                <a:custGeom>
                  <a:avLst/>
                  <a:gdLst>
                    <a:gd name="T0" fmla="*/ 1 w 1"/>
                    <a:gd name="T1" fmla="*/ 342 h 342"/>
                    <a:gd name="T2" fmla="*/ 1 w 1"/>
                    <a:gd name="T3" fmla="*/ 341 h 342"/>
                    <a:gd name="T4" fmla="*/ 1 w 1"/>
                    <a:gd name="T5" fmla="*/ 0 h 342"/>
                    <a:gd name="T6" fmla="*/ 1 w 1"/>
                    <a:gd name="T7" fmla="*/ 0 h 342"/>
                    <a:gd name="T8" fmla="*/ 0 w 1"/>
                    <a:gd name="T9" fmla="*/ 0 h 342"/>
                    <a:gd name="T10" fmla="*/ 0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1" y="342"/>
                        <a:pt x="1" y="342"/>
                        <a:pt x="1" y="341"/>
                      </a:cubicBezTo>
                      <a:cubicBezTo>
                        <a:pt x="1" y="0"/>
                        <a:pt x="1" y="0"/>
                        <a:pt x="1" y="0"/>
                      </a:cubicBezTo>
                      <a:cubicBezTo>
                        <a:pt x="1" y="0"/>
                        <a:pt x="1" y="0"/>
                        <a:pt x="1" y="0"/>
                      </a:cubicBezTo>
                      <a:cubicBezTo>
                        <a:pt x="0" y="0"/>
                        <a:pt x="0" y="0"/>
                        <a:pt x="0" y="0"/>
                      </a:cubicBezTo>
                      <a:cubicBezTo>
                        <a:pt x="0" y="341"/>
                        <a:pt x="0" y="341"/>
                        <a:pt x="0" y="341"/>
                      </a:cubicBezTo>
                      <a:cubicBezTo>
                        <a:pt x="0" y="342"/>
                        <a:pt x="0"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17" name="Line 54"/>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sp>
              <p:nvSpPr>
                <p:cNvPr id="118" name="Line 55"/>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737373"/>
                    </a:solidFill>
                    <a:effectLst/>
                    <a:uLnTx/>
                    <a:uFillTx/>
                  </a:endParaRPr>
                </a:p>
              </p:txBody>
            </p:sp>
          </p:grpSp>
          <p:pic>
            <p:nvPicPr>
              <p:cNvPr id="67" name="Picture 6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grpSp>
      </p:grpSp>
      <p:sp>
        <p:nvSpPr>
          <p:cNvPr id="5" name="Rectangle 4"/>
          <p:cNvSpPr/>
          <p:nvPr userDrawn="1"/>
        </p:nvSpPr>
        <p:spPr>
          <a:xfrm>
            <a:off x="-76199" y="6250771"/>
            <a:ext cx="12333817" cy="6307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667" dirty="0" smtClean="0"/>
          </a:p>
        </p:txBody>
      </p:sp>
      <p:grpSp>
        <p:nvGrpSpPr>
          <p:cNvPr id="8" name="Bridge"/>
          <p:cNvGrpSpPr>
            <a:grpSpLocks noChangeAspect="1"/>
          </p:cNvGrpSpPr>
          <p:nvPr userDrawn="1"/>
        </p:nvGrpSpPr>
        <p:grpSpPr bwMode="auto">
          <a:xfrm>
            <a:off x="-74084" y="1191939"/>
            <a:ext cx="12331701" cy="5268383"/>
            <a:chOff x="-35" y="791"/>
            <a:chExt cx="5826" cy="2489"/>
          </a:xfrm>
          <a:solidFill>
            <a:schemeClr val="accent1"/>
          </a:solidFill>
        </p:grpSpPr>
        <p:sp>
          <p:nvSpPr>
            <p:cNvPr id="9" name="Freeform 5"/>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 name="Freeform 6"/>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 name="Freeform 7"/>
            <p:cNvSpPr>
              <a:spLocks noEditPoints="1"/>
            </p:cNvSpPr>
            <p:nvPr/>
          </p:nvSpPr>
          <p:spPr bwMode="auto">
            <a:xfrm>
              <a:off x="2739" y="791"/>
              <a:ext cx="277" cy="1137"/>
            </a:xfrm>
            <a:custGeom>
              <a:avLst/>
              <a:gdLst>
                <a:gd name="T0" fmla="*/ 114 w 117"/>
                <a:gd name="T1" fmla="*/ 212 h 480"/>
                <a:gd name="T2" fmla="*/ 110 w 117"/>
                <a:gd name="T3" fmla="*/ 111 h 480"/>
                <a:gd name="T4" fmla="*/ 110 w 117"/>
                <a:gd name="T5" fmla="*/ 14 h 480"/>
                <a:gd name="T6" fmla="*/ 107 w 117"/>
                <a:gd name="T7" fmla="*/ 0 h 480"/>
                <a:gd name="T8" fmla="*/ 98 w 117"/>
                <a:gd name="T9" fmla="*/ 3 h 480"/>
                <a:gd name="T10" fmla="*/ 96 w 117"/>
                <a:gd name="T11" fmla="*/ 14 h 480"/>
                <a:gd name="T12" fmla="*/ 18 w 117"/>
                <a:gd name="T13" fmla="*/ 11 h 480"/>
                <a:gd name="T14" fmla="*/ 16 w 117"/>
                <a:gd name="T15" fmla="*/ 0 h 480"/>
                <a:gd name="T16" fmla="*/ 7 w 117"/>
                <a:gd name="T17" fmla="*/ 3 h 480"/>
                <a:gd name="T18" fmla="*/ 7 w 117"/>
                <a:gd name="T19" fmla="*/ 109 h 480"/>
                <a:gd name="T20" fmla="*/ 3 w 117"/>
                <a:gd name="T21" fmla="*/ 119 h 480"/>
                <a:gd name="T22" fmla="*/ 2 w 117"/>
                <a:gd name="T23" fmla="*/ 213 h 480"/>
                <a:gd name="T24" fmla="*/ 0 w 117"/>
                <a:gd name="T25" fmla="*/ 433 h 480"/>
                <a:gd name="T26" fmla="*/ 0 w 117"/>
                <a:gd name="T27" fmla="*/ 480 h 480"/>
                <a:gd name="T28" fmla="*/ 40 w 117"/>
                <a:gd name="T29" fmla="*/ 480 h 480"/>
                <a:gd name="T30" fmla="*/ 55 w 117"/>
                <a:gd name="T31" fmla="*/ 480 h 480"/>
                <a:gd name="T32" fmla="*/ 102 w 117"/>
                <a:gd name="T33" fmla="*/ 480 h 480"/>
                <a:gd name="T34" fmla="*/ 117 w 117"/>
                <a:gd name="T35" fmla="*/ 465 h 480"/>
                <a:gd name="T36" fmla="*/ 117 w 117"/>
                <a:gd name="T37" fmla="*/ 221 h 480"/>
                <a:gd name="T38" fmla="*/ 94 w 117"/>
                <a:gd name="T39" fmla="*/ 442 h 480"/>
                <a:gd name="T40" fmla="*/ 94 w 117"/>
                <a:gd name="T41" fmla="*/ 477 h 480"/>
                <a:gd name="T42" fmla="*/ 36 w 117"/>
                <a:gd name="T43" fmla="*/ 477 h 480"/>
                <a:gd name="T44" fmla="*/ 23 w 117"/>
                <a:gd name="T45" fmla="*/ 464 h 480"/>
                <a:gd name="T46" fmla="*/ 23 w 117"/>
                <a:gd name="T47" fmla="*/ 395 h 480"/>
                <a:gd name="T48" fmla="*/ 82 w 117"/>
                <a:gd name="T49" fmla="*/ 383 h 480"/>
                <a:gd name="T50" fmla="*/ 94 w 117"/>
                <a:gd name="T51" fmla="*/ 442 h 480"/>
                <a:gd name="T52" fmla="*/ 82 w 117"/>
                <a:gd name="T53" fmla="*/ 345 h 480"/>
                <a:gd name="T54" fmla="*/ 23 w 117"/>
                <a:gd name="T55" fmla="*/ 333 h 480"/>
                <a:gd name="T56" fmla="*/ 36 w 117"/>
                <a:gd name="T57" fmla="*/ 251 h 480"/>
                <a:gd name="T58" fmla="*/ 94 w 117"/>
                <a:gd name="T59" fmla="*/ 264 h 480"/>
                <a:gd name="T60" fmla="*/ 94 w 117"/>
                <a:gd name="T61" fmla="*/ 207 h 480"/>
                <a:gd name="T62" fmla="*/ 36 w 117"/>
                <a:gd name="T63" fmla="*/ 220 h 480"/>
                <a:gd name="T64" fmla="*/ 23 w 117"/>
                <a:gd name="T65" fmla="*/ 155 h 480"/>
                <a:gd name="T66" fmla="*/ 82 w 117"/>
                <a:gd name="T67" fmla="*/ 142 h 480"/>
                <a:gd name="T68" fmla="*/ 94 w 117"/>
                <a:gd name="T69" fmla="*/ 207 h 480"/>
                <a:gd name="T70" fmla="*/ 82 w 117"/>
                <a:gd name="T71" fmla="*/ 114 h 480"/>
                <a:gd name="T72" fmla="*/ 23 w 117"/>
                <a:gd name="T73" fmla="*/ 101 h 480"/>
                <a:gd name="T74" fmla="*/ 36 w 117"/>
                <a:gd name="T75" fmla="*/ 42 h 480"/>
                <a:gd name="T76" fmla="*/ 94 w 117"/>
                <a:gd name="T77" fmla="*/ 5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480">
                  <a:moveTo>
                    <a:pt x="114" y="213"/>
                  </a:moveTo>
                  <a:cubicBezTo>
                    <a:pt x="114" y="213"/>
                    <a:pt x="114" y="212"/>
                    <a:pt x="114" y="212"/>
                  </a:cubicBezTo>
                  <a:cubicBezTo>
                    <a:pt x="114" y="119"/>
                    <a:pt x="114" y="119"/>
                    <a:pt x="114" y="119"/>
                  </a:cubicBezTo>
                  <a:cubicBezTo>
                    <a:pt x="114" y="116"/>
                    <a:pt x="112" y="113"/>
                    <a:pt x="110" y="111"/>
                  </a:cubicBezTo>
                  <a:cubicBezTo>
                    <a:pt x="110" y="110"/>
                    <a:pt x="110" y="110"/>
                    <a:pt x="110" y="109"/>
                  </a:cubicBezTo>
                  <a:cubicBezTo>
                    <a:pt x="110" y="14"/>
                    <a:pt x="110" y="14"/>
                    <a:pt x="110" y="14"/>
                  </a:cubicBezTo>
                  <a:cubicBezTo>
                    <a:pt x="110" y="3"/>
                    <a:pt x="110" y="3"/>
                    <a:pt x="110" y="3"/>
                  </a:cubicBezTo>
                  <a:cubicBezTo>
                    <a:pt x="110" y="1"/>
                    <a:pt x="108" y="0"/>
                    <a:pt x="107" y="0"/>
                  </a:cubicBezTo>
                  <a:cubicBezTo>
                    <a:pt x="101" y="0"/>
                    <a:pt x="101" y="0"/>
                    <a:pt x="101" y="0"/>
                  </a:cubicBezTo>
                  <a:cubicBezTo>
                    <a:pt x="100" y="0"/>
                    <a:pt x="98" y="1"/>
                    <a:pt x="98" y="3"/>
                  </a:cubicBezTo>
                  <a:cubicBezTo>
                    <a:pt x="98" y="11"/>
                    <a:pt x="98" y="11"/>
                    <a:pt x="98" y="11"/>
                  </a:cubicBezTo>
                  <a:cubicBezTo>
                    <a:pt x="98" y="13"/>
                    <a:pt x="97" y="14"/>
                    <a:pt x="96" y="14"/>
                  </a:cubicBezTo>
                  <a:cubicBezTo>
                    <a:pt x="21" y="14"/>
                    <a:pt x="21" y="14"/>
                    <a:pt x="21" y="14"/>
                  </a:cubicBezTo>
                  <a:cubicBezTo>
                    <a:pt x="20" y="14"/>
                    <a:pt x="18" y="13"/>
                    <a:pt x="18" y="11"/>
                  </a:cubicBezTo>
                  <a:cubicBezTo>
                    <a:pt x="18" y="3"/>
                    <a:pt x="18" y="3"/>
                    <a:pt x="18" y="3"/>
                  </a:cubicBezTo>
                  <a:cubicBezTo>
                    <a:pt x="18" y="1"/>
                    <a:pt x="17" y="0"/>
                    <a:pt x="16" y="0"/>
                  </a:cubicBezTo>
                  <a:cubicBezTo>
                    <a:pt x="10" y="0"/>
                    <a:pt x="10" y="0"/>
                    <a:pt x="10" y="0"/>
                  </a:cubicBezTo>
                  <a:cubicBezTo>
                    <a:pt x="8" y="0"/>
                    <a:pt x="7" y="1"/>
                    <a:pt x="7" y="3"/>
                  </a:cubicBezTo>
                  <a:cubicBezTo>
                    <a:pt x="7" y="14"/>
                    <a:pt x="7" y="14"/>
                    <a:pt x="7" y="14"/>
                  </a:cubicBezTo>
                  <a:cubicBezTo>
                    <a:pt x="7" y="109"/>
                    <a:pt x="7" y="109"/>
                    <a:pt x="7" y="109"/>
                  </a:cubicBezTo>
                  <a:cubicBezTo>
                    <a:pt x="7" y="110"/>
                    <a:pt x="7" y="110"/>
                    <a:pt x="6" y="111"/>
                  </a:cubicBezTo>
                  <a:cubicBezTo>
                    <a:pt x="4" y="113"/>
                    <a:pt x="3" y="116"/>
                    <a:pt x="3" y="119"/>
                  </a:cubicBezTo>
                  <a:cubicBezTo>
                    <a:pt x="3" y="212"/>
                    <a:pt x="3" y="212"/>
                    <a:pt x="3" y="212"/>
                  </a:cubicBezTo>
                  <a:cubicBezTo>
                    <a:pt x="3" y="212"/>
                    <a:pt x="3" y="213"/>
                    <a:pt x="2" y="213"/>
                  </a:cubicBezTo>
                  <a:cubicBezTo>
                    <a:pt x="1" y="215"/>
                    <a:pt x="0" y="218"/>
                    <a:pt x="0" y="221"/>
                  </a:cubicBezTo>
                  <a:cubicBezTo>
                    <a:pt x="0" y="433"/>
                    <a:pt x="0" y="433"/>
                    <a:pt x="0" y="433"/>
                  </a:cubicBezTo>
                  <a:cubicBezTo>
                    <a:pt x="0" y="465"/>
                    <a:pt x="0" y="465"/>
                    <a:pt x="0" y="465"/>
                  </a:cubicBezTo>
                  <a:cubicBezTo>
                    <a:pt x="0" y="480"/>
                    <a:pt x="0" y="480"/>
                    <a:pt x="0" y="480"/>
                  </a:cubicBezTo>
                  <a:cubicBezTo>
                    <a:pt x="15" y="480"/>
                    <a:pt x="15" y="480"/>
                    <a:pt x="15" y="480"/>
                  </a:cubicBezTo>
                  <a:cubicBezTo>
                    <a:pt x="40" y="480"/>
                    <a:pt x="40" y="480"/>
                    <a:pt x="40" y="480"/>
                  </a:cubicBezTo>
                  <a:cubicBezTo>
                    <a:pt x="50" y="480"/>
                    <a:pt x="50" y="480"/>
                    <a:pt x="50" y="480"/>
                  </a:cubicBezTo>
                  <a:cubicBezTo>
                    <a:pt x="55" y="480"/>
                    <a:pt x="55" y="480"/>
                    <a:pt x="55" y="480"/>
                  </a:cubicBezTo>
                  <a:cubicBezTo>
                    <a:pt x="77" y="480"/>
                    <a:pt x="77" y="480"/>
                    <a:pt x="77" y="480"/>
                  </a:cubicBezTo>
                  <a:cubicBezTo>
                    <a:pt x="102" y="480"/>
                    <a:pt x="102" y="480"/>
                    <a:pt x="102" y="480"/>
                  </a:cubicBezTo>
                  <a:cubicBezTo>
                    <a:pt x="117" y="480"/>
                    <a:pt x="117" y="480"/>
                    <a:pt x="117" y="480"/>
                  </a:cubicBezTo>
                  <a:cubicBezTo>
                    <a:pt x="117" y="465"/>
                    <a:pt x="117" y="465"/>
                    <a:pt x="117" y="465"/>
                  </a:cubicBezTo>
                  <a:cubicBezTo>
                    <a:pt x="117" y="433"/>
                    <a:pt x="117" y="433"/>
                    <a:pt x="117" y="433"/>
                  </a:cubicBezTo>
                  <a:cubicBezTo>
                    <a:pt x="117" y="221"/>
                    <a:pt x="117" y="221"/>
                    <a:pt x="117" y="221"/>
                  </a:cubicBezTo>
                  <a:cubicBezTo>
                    <a:pt x="117" y="218"/>
                    <a:pt x="116" y="215"/>
                    <a:pt x="114" y="213"/>
                  </a:cubicBezTo>
                  <a:close/>
                  <a:moveTo>
                    <a:pt x="94" y="442"/>
                  </a:moveTo>
                  <a:cubicBezTo>
                    <a:pt x="94" y="464"/>
                    <a:pt x="94" y="464"/>
                    <a:pt x="94" y="464"/>
                  </a:cubicBezTo>
                  <a:cubicBezTo>
                    <a:pt x="94" y="477"/>
                    <a:pt x="94" y="477"/>
                    <a:pt x="94" y="477"/>
                  </a:cubicBezTo>
                  <a:cubicBezTo>
                    <a:pt x="82" y="477"/>
                    <a:pt x="82" y="477"/>
                    <a:pt x="82" y="477"/>
                  </a:cubicBezTo>
                  <a:cubicBezTo>
                    <a:pt x="36" y="477"/>
                    <a:pt x="36" y="477"/>
                    <a:pt x="36" y="477"/>
                  </a:cubicBezTo>
                  <a:cubicBezTo>
                    <a:pt x="23" y="477"/>
                    <a:pt x="23" y="477"/>
                    <a:pt x="23" y="477"/>
                  </a:cubicBezTo>
                  <a:cubicBezTo>
                    <a:pt x="23" y="464"/>
                    <a:pt x="23" y="464"/>
                    <a:pt x="23" y="464"/>
                  </a:cubicBezTo>
                  <a:cubicBezTo>
                    <a:pt x="23" y="442"/>
                    <a:pt x="23" y="442"/>
                    <a:pt x="23" y="442"/>
                  </a:cubicBezTo>
                  <a:cubicBezTo>
                    <a:pt x="23" y="395"/>
                    <a:pt x="23" y="395"/>
                    <a:pt x="23" y="395"/>
                  </a:cubicBezTo>
                  <a:cubicBezTo>
                    <a:pt x="23" y="388"/>
                    <a:pt x="29" y="383"/>
                    <a:pt x="36" y="383"/>
                  </a:cubicBezTo>
                  <a:cubicBezTo>
                    <a:pt x="82" y="383"/>
                    <a:pt x="82" y="383"/>
                    <a:pt x="82" y="383"/>
                  </a:cubicBezTo>
                  <a:cubicBezTo>
                    <a:pt x="89" y="383"/>
                    <a:pt x="94" y="388"/>
                    <a:pt x="94" y="395"/>
                  </a:cubicBezTo>
                  <a:lnTo>
                    <a:pt x="94" y="442"/>
                  </a:lnTo>
                  <a:close/>
                  <a:moveTo>
                    <a:pt x="94" y="333"/>
                  </a:moveTo>
                  <a:cubicBezTo>
                    <a:pt x="94" y="340"/>
                    <a:pt x="89" y="345"/>
                    <a:pt x="82" y="345"/>
                  </a:cubicBezTo>
                  <a:cubicBezTo>
                    <a:pt x="36" y="345"/>
                    <a:pt x="36" y="345"/>
                    <a:pt x="36" y="345"/>
                  </a:cubicBezTo>
                  <a:cubicBezTo>
                    <a:pt x="29" y="345"/>
                    <a:pt x="23" y="340"/>
                    <a:pt x="23" y="333"/>
                  </a:cubicBezTo>
                  <a:cubicBezTo>
                    <a:pt x="23" y="264"/>
                    <a:pt x="23" y="264"/>
                    <a:pt x="23" y="264"/>
                  </a:cubicBezTo>
                  <a:cubicBezTo>
                    <a:pt x="23" y="257"/>
                    <a:pt x="29" y="251"/>
                    <a:pt x="36" y="251"/>
                  </a:cubicBezTo>
                  <a:cubicBezTo>
                    <a:pt x="82" y="251"/>
                    <a:pt x="82" y="251"/>
                    <a:pt x="82" y="251"/>
                  </a:cubicBezTo>
                  <a:cubicBezTo>
                    <a:pt x="89" y="251"/>
                    <a:pt x="94" y="257"/>
                    <a:pt x="94" y="264"/>
                  </a:cubicBezTo>
                  <a:lnTo>
                    <a:pt x="94" y="333"/>
                  </a:lnTo>
                  <a:close/>
                  <a:moveTo>
                    <a:pt x="94" y="207"/>
                  </a:moveTo>
                  <a:cubicBezTo>
                    <a:pt x="94" y="214"/>
                    <a:pt x="89" y="220"/>
                    <a:pt x="82" y="220"/>
                  </a:cubicBezTo>
                  <a:cubicBezTo>
                    <a:pt x="36" y="220"/>
                    <a:pt x="36" y="220"/>
                    <a:pt x="36" y="220"/>
                  </a:cubicBezTo>
                  <a:cubicBezTo>
                    <a:pt x="29" y="220"/>
                    <a:pt x="23" y="214"/>
                    <a:pt x="23" y="207"/>
                  </a:cubicBezTo>
                  <a:cubicBezTo>
                    <a:pt x="23" y="155"/>
                    <a:pt x="23" y="155"/>
                    <a:pt x="23" y="155"/>
                  </a:cubicBezTo>
                  <a:cubicBezTo>
                    <a:pt x="23" y="148"/>
                    <a:pt x="29" y="142"/>
                    <a:pt x="36" y="142"/>
                  </a:cubicBezTo>
                  <a:cubicBezTo>
                    <a:pt x="82" y="142"/>
                    <a:pt x="82" y="142"/>
                    <a:pt x="82" y="142"/>
                  </a:cubicBezTo>
                  <a:cubicBezTo>
                    <a:pt x="89" y="142"/>
                    <a:pt x="94" y="148"/>
                    <a:pt x="94" y="155"/>
                  </a:cubicBezTo>
                  <a:lnTo>
                    <a:pt x="94" y="207"/>
                  </a:lnTo>
                  <a:close/>
                  <a:moveTo>
                    <a:pt x="94" y="101"/>
                  </a:moveTo>
                  <a:cubicBezTo>
                    <a:pt x="94" y="108"/>
                    <a:pt x="89" y="114"/>
                    <a:pt x="82" y="114"/>
                  </a:cubicBezTo>
                  <a:cubicBezTo>
                    <a:pt x="36" y="114"/>
                    <a:pt x="36" y="114"/>
                    <a:pt x="36" y="114"/>
                  </a:cubicBezTo>
                  <a:cubicBezTo>
                    <a:pt x="29" y="114"/>
                    <a:pt x="23" y="108"/>
                    <a:pt x="23" y="101"/>
                  </a:cubicBezTo>
                  <a:cubicBezTo>
                    <a:pt x="23" y="55"/>
                    <a:pt x="23" y="55"/>
                    <a:pt x="23" y="55"/>
                  </a:cubicBezTo>
                  <a:cubicBezTo>
                    <a:pt x="23" y="48"/>
                    <a:pt x="29" y="42"/>
                    <a:pt x="36" y="42"/>
                  </a:cubicBezTo>
                  <a:cubicBezTo>
                    <a:pt x="82" y="42"/>
                    <a:pt x="82" y="42"/>
                    <a:pt x="82" y="42"/>
                  </a:cubicBezTo>
                  <a:cubicBezTo>
                    <a:pt x="89" y="42"/>
                    <a:pt x="94" y="48"/>
                    <a:pt x="94" y="55"/>
                  </a:cubicBezTo>
                  <a:lnTo>
                    <a:pt x="9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Freeform 8"/>
            <p:cNvSpPr>
              <a:spLocks/>
            </p:cNvSpPr>
            <p:nvPr/>
          </p:nvSpPr>
          <p:spPr bwMode="auto">
            <a:xfrm>
              <a:off x="-35" y="1897"/>
              <a:ext cx="2774" cy="445"/>
            </a:xfrm>
            <a:custGeom>
              <a:avLst/>
              <a:gdLst>
                <a:gd name="T0" fmla="*/ 0 w 1173"/>
                <a:gd name="T1" fmla="*/ 90 h 188"/>
                <a:gd name="T2" fmla="*/ 1173 w 1173"/>
                <a:gd name="T3" fmla="*/ 5 h 188"/>
                <a:gd name="T4" fmla="*/ 1173 w 1173"/>
                <a:gd name="T5" fmla="*/ 13 h 188"/>
                <a:gd name="T6" fmla="*/ 4 w 1173"/>
                <a:gd name="T7" fmla="*/ 188 h 188"/>
                <a:gd name="T8" fmla="*/ 0 w 1173"/>
                <a:gd name="T9" fmla="*/ 90 h 188"/>
              </a:gdLst>
              <a:ahLst/>
              <a:cxnLst>
                <a:cxn ang="0">
                  <a:pos x="T0" y="T1"/>
                </a:cxn>
                <a:cxn ang="0">
                  <a:pos x="T2" y="T3"/>
                </a:cxn>
                <a:cxn ang="0">
                  <a:pos x="T4" y="T5"/>
                </a:cxn>
                <a:cxn ang="0">
                  <a:pos x="T6" y="T7"/>
                </a:cxn>
                <a:cxn ang="0">
                  <a:pos x="T8" y="T9"/>
                </a:cxn>
              </a:cxnLst>
              <a:rect l="0" t="0" r="r" b="b"/>
              <a:pathLst>
                <a:path w="1173" h="188">
                  <a:moveTo>
                    <a:pt x="0" y="90"/>
                  </a:moveTo>
                  <a:cubicBezTo>
                    <a:pt x="0" y="90"/>
                    <a:pt x="1129" y="0"/>
                    <a:pt x="1173" y="5"/>
                  </a:cubicBezTo>
                  <a:cubicBezTo>
                    <a:pt x="1173" y="13"/>
                    <a:pt x="1173" y="13"/>
                    <a:pt x="1173" y="13"/>
                  </a:cubicBezTo>
                  <a:cubicBezTo>
                    <a:pt x="4" y="188"/>
                    <a:pt x="4" y="188"/>
                    <a:pt x="4" y="188"/>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 name="Freeform 9"/>
            <p:cNvSpPr>
              <a:spLocks/>
            </p:cNvSpPr>
            <p:nvPr/>
          </p:nvSpPr>
          <p:spPr bwMode="auto">
            <a:xfrm>
              <a:off x="-26" y="1928"/>
              <a:ext cx="2765" cy="530"/>
            </a:xfrm>
            <a:custGeom>
              <a:avLst/>
              <a:gdLst>
                <a:gd name="T0" fmla="*/ 0 w 1169"/>
                <a:gd name="T1" fmla="*/ 175 h 224"/>
                <a:gd name="T2" fmla="*/ 0 w 1169"/>
                <a:gd name="T3" fmla="*/ 224 h 224"/>
                <a:gd name="T4" fmla="*/ 1169 w 1169"/>
                <a:gd name="T5" fmla="*/ 0 h 224"/>
                <a:gd name="T6" fmla="*/ 0 w 1169"/>
                <a:gd name="T7" fmla="*/ 175 h 224"/>
              </a:gdLst>
              <a:ahLst/>
              <a:cxnLst>
                <a:cxn ang="0">
                  <a:pos x="T0" y="T1"/>
                </a:cxn>
                <a:cxn ang="0">
                  <a:pos x="T2" y="T3"/>
                </a:cxn>
                <a:cxn ang="0">
                  <a:pos x="T4" y="T5"/>
                </a:cxn>
                <a:cxn ang="0">
                  <a:pos x="T6" y="T7"/>
                </a:cxn>
              </a:cxnLst>
              <a:rect l="0" t="0" r="r" b="b"/>
              <a:pathLst>
                <a:path w="1169" h="224">
                  <a:moveTo>
                    <a:pt x="0" y="175"/>
                  </a:moveTo>
                  <a:cubicBezTo>
                    <a:pt x="0" y="224"/>
                    <a:pt x="0" y="224"/>
                    <a:pt x="0" y="224"/>
                  </a:cubicBezTo>
                  <a:cubicBezTo>
                    <a:pt x="0" y="224"/>
                    <a:pt x="1051" y="21"/>
                    <a:pt x="1169" y="0"/>
                  </a:cubicBezTo>
                  <a:cubicBezTo>
                    <a:pt x="963" y="31"/>
                    <a:pt x="0" y="175"/>
                    <a:pt x="0"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Freeform 10"/>
            <p:cNvSpPr>
              <a:spLocks/>
            </p:cNvSpPr>
            <p:nvPr/>
          </p:nvSpPr>
          <p:spPr bwMode="auto">
            <a:xfrm>
              <a:off x="-35" y="1928"/>
              <a:ext cx="2774" cy="703"/>
            </a:xfrm>
            <a:custGeom>
              <a:avLst/>
              <a:gdLst>
                <a:gd name="T0" fmla="*/ 4 w 1173"/>
                <a:gd name="T1" fmla="*/ 224 h 297"/>
                <a:gd name="T2" fmla="*/ 0 w 1173"/>
                <a:gd name="T3" fmla="*/ 297 h 297"/>
                <a:gd name="T4" fmla="*/ 1173 w 1173"/>
                <a:gd name="T5" fmla="*/ 0 h 297"/>
                <a:gd name="T6" fmla="*/ 4 w 1173"/>
                <a:gd name="T7" fmla="*/ 224 h 297"/>
              </a:gdLst>
              <a:ahLst/>
              <a:cxnLst>
                <a:cxn ang="0">
                  <a:pos x="T0" y="T1"/>
                </a:cxn>
                <a:cxn ang="0">
                  <a:pos x="T2" y="T3"/>
                </a:cxn>
                <a:cxn ang="0">
                  <a:pos x="T4" y="T5"/>
                </a:cxn>
                <a:cxn ang="0">
                  <a:pos x="T6" y="T7"/>
                </a:cxn>
              </a:cxnLst>
              <a:rect l="0" t="0" r="r" b="b"/>
              <a:pathLst>
                <a:path w="1173" h="297">
                  <a:moveTo>
                    <a:pt x="4" y="224"/>
                  </a:moveTo>
                  <a:cubicBezTo>
                    <a:pt x="0" y="297"/>
                    <a:pt x="0" y="297"/>
                    <a:pt x="0" y="297"/>
                  </a:cubicBezTo>
                  <a:cubicBezTo>
                    <a:pt x="0" y="297"/>
                    <a:pt x="1137" y="3"/>
                    <a:pt x="1173" y="0"/>
                  </a:cubicBezTo>
                  <a:cubicBezTo>
                    <a:pt x="906" y="50"/>
                    <a:pt x="4" y="224"/>
                    <a:pt x="4"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 name="Freeform 11"/>
            <p:cNvSpPr>
              <a:spLocks/>
            </p:cNvSpPr>
            <p:nvPr/>
          </p:nvSpPr>
          <p:spPr bwMode="auto">
            <a:xfrm>
              <a:off x="3016" y="1897"/>
              <a:ext cx="2775" cy="445"/>
            </a:xfrm>
            <a:custGeom>
              <a:avLst/>
              <a:gdLst>
                <a:gd name="T0" fmla="*/ 1173 w 1173"/>
                <a:gd name="T1" fmla="*/ 90 h 188"/>
                <a:gd name="T2" fmla="*/ 0 w 1173"/>
                <a:gd name="T3" fmla="*/ 5 h 188"/>
                <a:gd name="T4" fmla="*/ 0 w 1173"/>
                <a:gd name="T5" fmla="*/ 13 h 188"/>
                <a:gd name="T6" fmla="*/ 1169 w 1173"/>
                <a:gd name="T7" fmla="*/ 188 h 188"/>
                <a:gd name="T8" fmla="*/ 1173 w 1173"/>
                <a:gd name="T9" fmla="*/ 90 h 188"/>
              </a:gdLst>
              <a:ahLst/>
              <a:cxnLst>
                <a:cxn ang="0">
                  <a:pos x="T0" y="T1"/>
                </a:cxn>
                <a:cxn ang="0">
                  <a:pos x="T2" y="T3"/>
                </a:cxn>
                <a:cxn ang="0">
                  <a:pos x="T4" y="T5"/>
                </a:cxn>
                <a:cxn ang="0">
                  <a:pos x="T6" y="T7"/>
                </a:cxn>
                <a:cxn ang="0">
                  <a:pos x="T8" y="T9"/>
                </a:cxn>
              </a:cxnLst>
              <a:rect l="0" t="0" r="r" b="b"/>
              <a:pathLst>
                <a:path w="1173" h="188">
                  <a:moveTo>
                    <a:pt x="1173" y="90"/>
                  </a:moveTo>
                  <a:cubicBezTo>
                    <a:pt x="1173" y="90"/>
                    <a:pt x="44" y="0"/>
                    <a:pt x="0" y="5"/>
                  </a:cubicBezTo>
                  <a:cubicBezTo>
                    <a:pt x="0" y="13"/>
                    <a:pt x="0" y="13"/>
                    <a:pt x="0" y="13"/>
                  </a:cubicBezTo>
                  <a:cubicBezTo>
                    <a:pt x="1169" y="188"/>
                    <a:pt x="1169" y="188"/>
                    <a:pt x="1169" y="188"/>
                  </a:cubicBezTo>
                  <a:lnTo>
                    <a:pt x="117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 name="Freeform 12"/>
            <p:cNvSpPr>
              <a:spLocks/>
            </p:cNvSpPr>
            <p:nvPr/>
          </p:nvSpPr>
          <p:spPr bwMode="auto">
            <a:xfrm>
              <a:off x="3016" y="1928"/>
              <a:ext cx="2765" cy="530"/>
            </a:xfrm>
            <a:custGeom>
              <a:avLst/>
              <a:gdLst>
                <a:gd name="T0" fmla="*/ 1169 w 1169"/>
                <a:gd name="T1" fmla="*/ 175 h 224"/>
                <a:gd name="T2" fmla="*/ 1169 w 1169"/>
                <a:gd name="T3" fmla="*/ 224 h 224"/>
                <a:gd name="T4" fmla="*/ 0 w 1169"/>
                <a:gd name="T5" fmla="*/ 0 h 224"/>
                <a:gd name="T6" fmla="*/ 1169 w 1169"/>
                <a:gd name="T7" fmla="*/ 175 h 224"/>
              </a:gdLst>
              <a:ahLst/>
              <a:cxnLst>
                <a:cxn ang="0">
                  <a:pos x="T0" y="T1"/>
                </a:cxn>
                <a:cxn ang="0">
                  <a:pos x="T2" y="T3"/>
                </a:cxn>
                <a:cxn ang="0">
                  <a:pos x="T4" y="T5"/>
                </a:cxn>
                <a:cxn ang="0">
                  <a:pos x="T6" y="T7"/>
                </a:cxn>
              </a:cxnLst>
              <a:rect l="0" t="0" r="r" b="b"/>
              <a:pathLst>
                <a:path w="1169" h="224">
                  <a:moveTo>
                    <a:pt x="1169" y="175"/>
                  </a:moveTo>
                  <a:cubicBezTo>
                    <a:pt x="1169" y="224"/>
                    <a:pt x="1169" y="224"/>
                    <a:pt x="1169" y="224"/>
                  </a:cubicBezTo>
                  <a:cubicBezTo>
                    <a:pt x="1169" y="224"/>
                    <a:pt x="117" y="21"/>
                    <a:pt x="0" y="0"/>
                  </a:cubicBezTo>
                  <a:cubicBezTo>
                    <a:pt x="206" y="31"/>
                    <a:pt x="1169" y="175"/>
                    <a:pt x="1169"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7" name="Freeform 13"/>
            <p:cNvSpPr>
              <a:spLocks/>
            </p:cNvSpPr>
            <p:nvPr/>
          </p:nvSpPr>
          <p:spPr bwMode="auto">
            <a:xfrm>
              <a:off x="3016" y="1928"/>
              <a:ext cx="2775" cy="703"/>
            </a:xfrm>
            <a:custGeom>
              <a:avLst/>
              <a:gdLst>
                <a:gd name="T0" fmla="*/ 1169 w 1173"/>
                <a:gd name="T1" fmla="*/ 224 h 297"/>
                <a:gd name="T2" fmla="*/ 1173 w 1173"/>
                <a:gd name="T3" fmla="*/ 297 h 297"/>
                <a:gd name="T4" fmla="*/ 0 w 1173"/>
                <a:gd name="T5" fmla="*/ 0 h 297"/>
                <a:gd name="T6" fmla="*/ 1169 w 1173"/>
                <a:gd name="T7" fmla="*/ 224 h 297"/>
              </a:gdLst>
              <a:ahLst/>
              <a:cxnLst>
                <a:cxn ang="0">
                  <a:pos x="T0" y="T1"/>
                </a:cxn>
                <a:cxn ang="0">
                  <a:pos x="T2" y="T3"/>
                </a:cxn>
                <a:cxn ang="0">
                  <a:pos x="T4" y="T5"/>
                </a:cxn>
                <a:cxn ang="0">
                  <a:pos x="T6" y="T7"/>
                </a:cxn>
              </a:cxnLst>
              <a:rect l="0" t="0" r="r" b="b"/>
              <a:pathLst>
                <a:path w="1173" h="297">
                  <a:moveTo>
                    <a:pt x="1169" y="224"/>
                  </a:moveTo>
                  <a:cubicBezTo>
                    <a:pt x="1173" y="297"/>
                    <a:pt x="1173" y="297"/>
                    <a:pt x="1173" y="297"/>
                  </a:cubicBezTo>
                  <a:cubicBezTo>
                    <a:pt x="1173" y="297"/>
                    <a:pt x="36" y="3"/>
                    <a:pt x="0" y="0"/>
                  </a:cubicBezTo>
                  <a:cubicBezTo>
                    <a:pt x="267" y="50"/>
                    <a:pt x="1169" y="224"/>
                    <a:pt x="1169"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 name="Freeform 14"/>
            <p:cNvSpPr>
              <a:spLocks/>
            </p:cNvSpPr>
            <p:nvPr/>
          </p:nvSpPr>
          <p:spPr bwMode="auto">
            <a:xfrm>
              <a:off x="2999" y="857"/>
              <a:ext cx="2792" cy="767"/>
            </a:xfrm>
            <a:custGeom>
              <a:avLst/>
              <a:gdLst>
                <a:gd name="T0" fmla="*/ 0 w 1180"/>
                <a:gd name="T1" fmla="*/ 0 h 324"/>
                <a:gd name="T2" fmla="*/ 193 w 1180"/>
                <a:gd name="T3" fmla="*/ 261 h 324"/>
                <a:gd name="T4" fmla="*/ 1180 w 1180"/>
                <a:gd name="T5" fmla="*/ 192 h 324"/>
                <a:gd name="T6" fmla="*/ 1180 w 1180"/>
                <a:gd name="T7" fmla="*/ 270 h 324"/>
                <a:gd name="T8" fmla="*/ 296 w 1180"/>
                <a:gd name="T9" fmla="*/ 292 h 324"/>
                <a:gd name="T10" fmla="*/ 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0" y="0"/>
                  </a:moveTo>
                  <a:cubicBezTo>
                    <a:pt x="0" y="0"/>
                    <a:pt x="4" y="252"/>
                    <a:pt x="193" y="261"/>
                  </a:cubicBezTo>
                  <a:cubicBezTo>
                    <a:pt x="382" y="271"/>
                    <a:pt x="1180" y="192"/>
                    <a:pt x="1180" y="192"/>
                  </a:cubicBezTo>
                  <a:cubicBezTo>
                    <a:pt x="1180" y="270"/>
                    <a:pt x="1180" y="270"/>
                    <a:pt x="1180" y="270"/>
                  </a:cubicBezTo>
                  <a:cubicBezTo>
                    <a:pt x="296" y="292"/>
                    <a:pt x="296" y="292"/>
                    <a:pt x="296" y="292"/>
                  </a:cubicBezTo>
                  <a:cubicBezTo>
                    <a:pt x="296" y="292"/>
                    <a:pt x="0" y="3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 name="Freeform 15"/>
            <p:cNvSpPr>
              <a:spLocks/>
            </p:cNvSpPr>
            <p:nvPr/>
          </p:nvSpPr>
          <p:spPr bwMode="auto">
            <a:xfrm>
              <a:off x="4603" y="1501"/>
              <a:ext cx="19" cy="543"/>
            </a:xfrm>
            <a:custGeom>
              <a:avLst/>
              <a:gdLst>
                <a:gd name="T0" fmla="*/ 4 w 8"/>
                <a:gd name="T1" fmla="*/ 229 h 229"/>
                <a:gd name="T2" fmla="*/ 0 w 8"/>
                <a:gd name="T3" fmla="*/ 225 h 229"/>
                <a:gd name="T4" fmla="*/ 0 w 8"/>
                <a:gd name="T5" fmla="*/ 4 h 229"/>
                <a:gd name="T6" fmla="*/ 4 w 8"/>
                <a:gd name="T7" fmla="*/ 0 h 229"/>
                <a:gd name="T8" fmla="*/ 8 w 8"/>
                <a:gd name="T9" fmla="*/ 4 h 229"/>
                <a:gd name="T10" fmla="*/ 8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2" y="229"/>
                    <a:pt x="0" y="227"/>
                    <a:pt x="0" y="225"/>
                  </a:cubicBezTo>
                  <a:cubicBezTo>
                    <a:pt x="0" y="4"/>
                    <a:pt x="0" y="4"/>
                    <a:pt x="0" y="4"/>
                  </a:cubicBezTo>
                  <a:cubicBezTo>
                    <a:pt x="0" y="1"/>
                    <a:pt x="2" y="0"/>
                    <a:pt x="4" y="0"/>
                  </a:cubicBezTo>
                  <a:cubicBezTo>
                    <a:pt x="6" y="0"/>
                    <a:pt x="8" y="1"/>
                    <a:pt x="8" y="4"/>
                  </a:cubicBezTo>
                  <a:cubicBezTo>
                    <a:pt x="8" y="225"/>
                    <a:pt x="8" y="225"/>
                    <a:pt x="8" y="225"/>
                  </a:cubicBezTo>
                  <a:cubicBezTo>
                    <a:pt x="8" y="227"/>
                    <a:pt x="6"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 name="Freeform 16"/>
            <p:cNvSpPr>
              <a:spLocks/>
            </p:cNvSpPr>
            <p:nvPr/>
          </p:nvSpPr>
          <p:spPr bwMode="auto">
            <a:xfrm>
              <a:off x="4076" y="1504"/>
              <a:ext cx="14" cy="492"/>
            </a:xfrm>
            <a:custGeom>
              <a:avLst/>
              <a:gdLst>
                <a:gd name="T0" fmla="*/ 3 w 6"/>
                <a:gd name="T1" fmla="*/ 208 h 208"/>
                <a:gd name="T2" fmla="*/ 0 w 6"/>
                <a:gd name="T3" fmla="*/ 205 h 208"/>
                <a:gd name="T4" fmla="*/ 0 w 6"/>
                <a:gd name="T5" fmla="*/ 3 h 208"/>
                <a:gd name="T6" fmla="*/ 3 w 6"/>
                <a:gd name="T7" fmla="*/ 0 h 208"/>
                <a:gd name="T8" fmla="*/ 6 w 6"/>
                <a:gd name="T9" fmla="*/ 3 h 208"/>
                <a:gd name="T10" fmla="*/ 6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1" y="208"/>
                    <a:pt x="0" y="206"/>
                    <a:pt x="0" y="205"/>
                  </a:cubicBezTo>
                  <a:cubicBezTo>
                    <a:pt x="0" y="3"/>
                    <a:pt x="0" y="3"/>
                    <a:pt x="0" y="3"/>
                  </a:cubicBezTo>
                  <a:cubicBezTo>
                    <a:pt x="0" y="1"/>
                    <a:pt x="1" y="0"/>
                    <a:pt x="3" y="0"/>
                  </a:cubicBezTo>
                  <a:cubicBezTo>
                    <a:pt x="5" y="0"/>
                    <a:pt x="6" y="1"/>
                    <a:pt x="6" y="3"/>
                  </a:cubicBezTo>
                  <a:cubicBezTo>
                    <a:pt x="6" y="205"/>
                    <a:pt x="6" y="205"/>
                    <a:pt x="6" y="205"/>
                  </a:cubicBezTo>
                  <a:cubicBezTo>
                    <a:pt x="6" y="206"/>
                    <a:pt x="5"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1" name="Freeform 17"/>
            <p:cNvSpPr>
              <a:spLocks/>
            </p:cNvSpPr>
            <p:nvPr/>
          </p:nvSpPr>
          <p:spPr bwMode="auto">
            <a:xfrm>
              <a:off x="3797" y="1506"/>
              <a:ext cx="9" cy="474"/>
            </a:xfrm>
            <a:custGeom>
              <a:avLst/>
              <a:gdLst>
                <a:gd name="T0" fmla="*/ 2 w 4"/>
                <a:gd name="T1" fmla="*/ 200 h 200"/>
                <a:gd name="T2" fmla="*/ 0 w 4"/>
                <a:gd name="T3" fmla="*/ 198 h 200"/>
                <a:gd name="T4" fmla="*/ 0 w 4"/>
                <a:gd name="T5" fmla="*/ 2 h 200"/>
                <a:gd name="T6" fmla="*/ 2 w 4"/>
                <a:gd name="T7" fmla="*/ 0 h 200"/>
                <a:gd name="T8" fmla="*/ 4 w 4"/>
                <a:gd name="T9" fmla="*/ 2 h 200"/>
                <a:gd name="T10" fmla="*/ 4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1" y="200"/>
                    <a:pt x="0" y="199"/>
                    <a:pt x="0" y="198"/>
                  </a:cubicBezTo>
                  <a:cubicBezTo>
                    <a:pt x="0" y="2"/>
                    <a:pt x="0" y="2"/>
                    <a:pt x="0" y="2"/>
                  </a:cubicBezTo>
                  <a:cubicBezTo>
                    <a:pt x="0" y="1"/>
                    <a:pt x="1" y="0"/>
                    <a:pt x="2" y="0"/>
                  </a:cubicBezTo>
                  <a:cubicBezTo>
                    <a:pt x="3" y="0"/>
                    <a:pt x="4" y="1"/>
                    <a:pt x="4" y="2"/>
                  </a:cubicBezTo>
                  <a:cubicBezTo>
                    <a:pt x="4" y="198"/>
                    <a:pt x="4" y="198"/>
                    <a:pt x="4" y="198"/>
                  </a:cubicBezTo>
                  <a:cubicBezTo>
                    <a:pt x="4" y="199"/>
                    <a:pt x="3"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2" name="Freeform 18"/>
            <p:cNvSpPr>
              <a:spLocks/>
            </p:cNvSpPr>
            <p:nvPr/>
          </p:nvSpPr>
          <p:spPr bwMode="auto">
            <a:xfrm>
              <a:off x="3629" y="1518"/>
              <a:ext cx="7" cy="447"/>
            </a:xfrm>
            <a:custGeom>
              <a:avLst/>
              <a:gdLst>
                <a:gd name="T0" fmla="*/ 1 w 3"/>
                <a:gd name="T1" fmla="*/ 189 h 189"/>
                <a:gd name="T2" fmla="*/ 0 w 3"/>
                <a:gd name="T3" fmla="*/ 188 h 189"/>
                <a:gd name="T4" fmla="*/ 0 w 3"/>
                <a:gd name="T5" fmla="*/ 2 h 189"/>
                <a:gd name="T6" fmla="*/ 1 w 3"/>
                <a:gd name="T7" fmla="*/ 0 h 189"/>
                <a:gd name="T8" fmla="*/ 3 w 3"/>
                <a:gd name="T9" fmla="*/ 2 h 189"/>
                <a:gd name="T10" fmla="*/ 3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0" y="189"/>
                    <a:pt x="0" y="188"/>
                    <a:pt x="0" y="188"/>
                  </a:cubicBezTo>
                  <a:cubicBezTo>
                    <a:pt x="0" y="2"/>
                    <a:pt x="0" y="2"/>
                    <a:pt x="0" y="2"/>
                  </a:cubicBezTo>
                  <a:cubicBezTo>
                    <a:pt x="0" y="1"/>
                    <a:pt x="0" y="0"/>
                    <a:pt x="1" y="0"/>
                  </a:cubicBezTo>
                  <a:cubicBezTo>
                    <a:pt x="2" y="0"/>
                    <a:pt x="3" y="1"/>
                    <a:pt x="3" y="2"/>
                  </a:cubicBezTo>
                  <a:cubicBezTo>
                    <a:pt x="3" y="188"/>
                    <a:pt x="3" y="188"/>
                    <a:pt x="3" y="188"/>
                  </a:cubicBezTo>
                  <a:cubicBezTo>
                    <a:pt x="3" y="188"/>
                    <a:pt x="2"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3" name="Freeform 19"/>
            <p:cNvSpPr>
              <a:spLocks/>
            </p:cNvSpPr>
            <p:nvPr/>
          </p:nvSpPr>
          <p:spPr bwMode="auto">
            <a:xfrm>
              <a:off x="3515" y="1506"/>
              <a:ext cx="7" cy="459"/>
            </a:xfrm>
            <a:custGeom>
              <a:avLst/>
              <a:gdLst>
                <a:gd name="T0" fmla="*/ 1 w 3"/>
                <a:gd name="T1" fmla="*/ 194 h 194"/>
                <a:gd name="T2" fmla="*/ 0 w 3"/>
                <a:gd name="T3" fmla="*/ 193 h 194"/>
                <a:gd name="T4" fmla="*/ 0 w 3"/>
                <a:gd name="T5" fmla="*/ 2 h 194"/>
                <a:gd name="T6" fmla="*/ 1 w 3"/>
                <a:gd name="T7" fmla="*/ 0 h 194"/>
                <a:gd name="T8" fmla="*/ 3 w 3"/>
                <a:gd name="T9" fmla="*/ 2 h 194"/>
                <a:gd name="T10" fmla="*/ 3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0" y="194"/>
                    <a:pt x="0" y="193"/>
                    <a:pt x="0" y="193"/>
                  </a:cubicBezTo>
                  <a:cubicBezTo>
                    <a:pt x="0" y="2"/>
                    <a:pt x="0" y="2"/>
                    <a:pt x="0" y="2"/>
                  </a:cubicBezTo>
                  <a:cubicBezTo>
                    <a:pt x="0" y="1"/>
                    <a:pt x="0" y="0"/>
                    <a:pt x="1" y="0"/>
                  </a:cubicBezTo>
                  <a:cubicBezTo>
                    <a:pt x="2" y="0"/>
                    <a:pt x="3" y="1"/>
                    <a:pt x="3" y="2"/>
                  </a:cubicBezTo>
                  <a:cubicBezTo>
                    <a:pt x="3" y="193"/>
                    <a:pt x="3" y="193"/>
                    <a:pt x="3" y="193"/>
                  </a:cubicBezTo>
                  <a:cubicBezTo>
                    <a:pt x="3" y="193"/>
                    <a:pt x="2"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4" name="Freeform 20"/>
            <p:cNvSpPr>
              <a:spLocks/>
            </p:cNvSpPr>
            <p:nvPr/>
          </p:nvSpPr>
          <p:spPr bwMode="auto">
            <a:xfrm>
              <a:off x="3420" y="1494"/>
              <a:ext cx="8" cy="443"/>
            </a:xfrm>
            <a:custGeom>
              <a:avLst/>
              <a:gdLst>
                <a:gd name="T0" fmla="*/ 1 w 3"/>
                <a:gd name="T1" fmla="*/ 187 h 187"/>
                <a:gd name="T2" fmla="*/ 0 w 3"/>
                <a:gd name="T3" fmla="*/ 185 h 187"/>
                <a:gd name="T4" fmla="*/ 0 w 3"/>
                <a:gd name="T5" fmla="*/ 1 h 187"/>
                <a:gd name="T6" fmla="*/ 1 w 3"/>
                <a:gd name="T7" fmla="*/ 0 h 187"/>
                <a:gd name="T8" fmla="*/ 3 w 3"/>
                <a:gd name="T9" fmla="*/ 1 h 187"/>
                <a:gd name="T10" fmla="*/ 3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0" y="187"/>
                    <a:pt x="0" y="186"/>
                    <a:pt x="0" y="185"/>
                  </a:cubicBezTo>
                  <a:cubicBezTo>
                    <a:pt x="0" y="1"/>
                    <a:pt x="0" y="1"/>
                    <a:pt x="0" y="1"/>
                  </a:cubicBezTo>
                  <a:cubicBezTo>
                    <a:pt x="0" y="1"/>
                    <a:pt x="0" y="0"/>
                    <a:pt x="1" y="0"/>
                  </a:cubicBezTo>
                  <a:cubicBezTo>
                    <a:pt x="2" y="0"/>
                    <a:pt x="3" y="1"/>
                    <a:pt x="3" y="1"/>
                  </a:cubicBezTo>
                  <a:cubicBezTo>
                    <a:pt x="3" y="185"/>
                    <a:pt x="3" y="185"/>
                    <a:pt x="3" y="185"/>
                  </a:cubicBezTo>
                  <a:cubicBezTo>
                    <a:pt x="3" y="186"/>
                    <a:pt x="2"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5" name="Freeform 21"/>
            <p:cNvSpPr>
              <a:spLocks/>
            </p:cNvSpPr>
            <p:nvPr/>
          </p:nvSpPr>
          <p:spPr bwMode="auto">
            <a:xfrm>
              <a:off x="3361" y="1485"/>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0" y="194"/>
                    <a:pt x="0" y="194"/>
                  </a:cubicBezTo>
                  <a:cubicBezTo>
                    <a:pt x="0" y="1"/>
                    <a:pt x="0" y="1"/>
                    <a:pt x="0" y="1"/>
                  </a:cubicBezTo>
                  <a:cubicBezTo>
                    <a:pt x="0" y="0"/>
                    <a:pt x="1" y="0"/>
                    <a:pt x="1" y="0"/>
                  </a:cubicBezTo>
                  <a:cubicBezTo>
                    <a:pt x="2" y="0"/>
                    <a:pt x="2" y="0"/>
                    <a:pt x="2" y="1"/>
                  </a:cubicBezTo>
                  <a:cubicBezTo>
                    <a:pt x="2" y="194"/>
                    <a:pt x="2" y="194"/>
                    <a:pt x="2" y="194"/>
                  </a:cubicBezTo>
                  <a:cubicBezTo>
                    <a:pt x="2" y="194"/>
                    <a:pt x="2"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6" name="Freeform 22"/>
            <p:cNvSpPr>
              <a:spLocks/>
            </p:cNvSpPr>
            <p:nvPr/>
          </p:nvSpPr>
          <p:spPr bwMode="auto">
            <a:xfrm>
              <a:off x="3307" y="1463"/>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0" y="195"/>
                    <a:pt x="0" y="195"/>
                    <a:pt x="0" y="194"/>
                  </a:cubicBezTo>
                  <a:cubicBezTo>
                    <a:pt x="0" y="1"/>
                    <a:pt x="0" y="1"/>
                    <a:pt x="0" y="1"/>
                  </a:cubicBezTo>
                  <a:cubicBezTo>
                    <a:pt x="0" y="1"/>
                    <a:pt x="0" y="0"/>
                    <a:pt x="1" y="0"/>
                  </a:cubicBezTo>
                  <a:cubicBezTo>
                    <a:pt x="1" y="0"/>
                    <a:pt x="2" y="1"/>
                    <a:pt x="2" y="1"/>
                  </a:cubicBezTo>
                  <a:cubicBezTo>
                    <a:pt x="2" y="194"/>
                    <a:pt x="2" y="194"/>
                    <a:pt x="2" y="194"/>
                  </a:cubicBezTo>
                  <a:cubicBezTo>
                    <a:pt x="2" y="195"/>
                    <a:pt x="1"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7" name="Freeform 23"/>
            <p:cNvSpPr>
              <a:spLocks/>
            </p:cNvSpPr>
            <p:nvPr/>
          </p:nvSpPr>
          <p:spPr bwMode="auto">
            <a:xfrm>
              <a:off x="3269" y="1442"/>
              <a:ext cx="5" cy="483"/>
            </a:xfrm>
            <a:custGeom>
              <a:avLst/>
              <a:gdLst>
                <a:gd name="T0" fmla="*/ 1 w 2"/>
                <a:gd name="T1" fmla="*/ 204 h 204"/>
                <a:gd name="T2" fmla="*/ 0 w 2"/>
                <a:gd name="T3" fmla="*/ 203 h 204"/>
                <a:gd name="T4" fmla="*/ 0 w 2"/>
                <a:gd name="T5" fmla="*/ 1 h 204"/>
                <a:gd name="T6" fmla="*/ 1 w 2"/>
                <a:gd name="T7" fmla="*/ 0 h 204"/>
                <a:gd name="T8" fmla="*/ 2 w 2"/>
                <a:gd name="T9" fmla="*/ 1 h 204"/>
                <a:gd name="T10" fmla="*/ 2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0" y="204"/>
                    <a:pt x="0" y="204"/>
                    <a:pt x="0" y="203"/>
                  </a:cubicBezTo>
                  <a:cubicBezTo>
                    <a:pt x="0" y="1"/>
                    <a:pt x="0" y="1"/>
                    <a:pt x="0" y="1"/>
                  </a:cubicBezTo>
                  <a:cubicBezTo>
                    <a:pt x="0" y="0"/>
                    <a:pt x="0" y="0"/>
                    <a:pt x="1" y="0"/>
                  </a:cubicBezTo>
                  <a:cubicBezTo>
                    <a:pt x="2" y="0"/>
                    <a:pt x="2" y="0"/>
                    <a:pt x="2" y="1"/>
                  </a:cubicBezTo>
                  <a:cubicBezTo>
                    <a:pt x="2" y="203"/>
                    <a:pt x="2" y="203"/>
                    <a:pt x="2" y="203"/>
                  </a:cubicBezTo>
                  <a:cubicBezTo>
                    <a:pt x="2" y="204"/>
                    <a:pt x="2"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8" name="Freeform 24"/>
            <p:cNvSpPr>
              <a:spLocks/>
            </p:cNvSpPr>
            <p:nvPr/>
          </p:nvSpPr>
          <p:spPr bwMode="auto">
            <a:xfrm>
              <a:off x="3236" y="1416"/>
              <a:ext cx="5" cy="509"/>
            </a:xfrm>
            <a:custGeom>
              <a:avLst/>
              <a:gdLst>
                <a:gd name="T0" fmla="*/ 1 w 2"/>
                <a:gd name="T1" fmla="*/ 215 h 215"/>
                <a:gd name="T2" fmla="*/ 0 w 2"/>
                <a:gd name="T3" fmla="*/ 214 h 215"/>
                <a:gd name="T4" fmla="*/ 0 w 2"/>
                <a:gd name="T5" fmla="*/ 1 h 215"/>
                <a:gd name="T6" fmla="*/ 1 w 2"/>
                <a:gd name="T7" fmla="*/ 0 h 215"/>
                <a:gd name="T8" fmla="*/ 2 w 2"/>
                <a:gd name="T9" fmla="*/ 1 h 215"/>
                <a:gd name="T10" fmla="*/ 2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0" y="215"/>
                    <a:pt x="0" y="215"/>
                    <a:pt x="0" y="214"/>
                  </a:cubicBezTo>
                  <a:cubicBezTo>
                    <a:pt x="0" y="1"/>
                    <a:pt x="0" y="1"/>
                    <a:pt x="0" y="1"/>
                  </a:cubicBezTo>
                  <a:cubicBezTo>
                    <a:pt x="0" y="0"/>
                    <a:pt x="0" y="0"/>
                    <a:pt x="1" y="0"/>
                  </a:cubicBezTo>
                  <a:cubicBezTo>
                    <a:pt x="2" y="0"/>
                    <a:pt x="2" y="0"/>
                    <a:pt x="2" y="1"/>
                  </a:cubicBezTo>
                  <a:cubicBezTo>
                    <a:pt x="2" y="214"/>
                    <a:pt x="2" y="214"/>
                    <a:pt x="2" y="214"/>
                  </a:cubicBezTo>
                  <a:cubicBezTo>
                    <a:pt x="2" y="215"/>
                    <a:pt x="2"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9" name="Freeform 25"/>
            <p:cNvSpPr>
              <a:spLocks/>
            </p:cNvSpPr>
            <p:nvPr/>
          </p:nvSpPr>
          <p:spPr bwMode="auto">
            <a:xfrm>
              <a:off x="3198" y="1385"/>
              <a:ext cx="5" cy="540"/>
            </a:xfrm>
            <a:custGeom>
              <a:avLst/>
              <a:gdLst>
                <a:gd name="T0" fmla="*/ 1 w 2"/>
                <a:gd name="T1" fmla="*/ 228 h 228"/>
                <a:gd name="T2" fmla="*/ 0 w 2"/>
                <a:gd name="T3" fmla="*/ 227 h 228"/>
                <a:gd name="T4" fmla="*/ 0 w 2"/>
                <a:gd name="T5" fmla="*/ 1 h 228"/>
                <a:gd name="T6" fmla="*/ 1 w 2"/>
                <a:gd name="T7" fmla="*/ 0 h 228"/>
                <a:gd name="T8" fmla="*/ 2 w 2"/>
                <a:gd name="T9" fmla="*/ 1 h 228"/>
                <a:gd name="T10" fmla="*/ 2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0" y="228"/>
                    <a:pt x="0" y="228"/>
                    <a:pt x="0" y="227"/>
                  </a:cubicBezTo>
                  <a:cubicBezTo>
                    <a:pt x="0" y="1"/>
                    <a:pt x="0" y="1"/>
                    <a:pt x="0" y="1"/>
                  </a:cubicBezTo>
                  <a:cubicBezTo>
                    <a:pt x="0" y="0"/>
                    <a:pt x="0" y="0"/>
                    <a:pt x="1" y="0"/>
                  </a:cubicBezTo>
                  <a:cubicBezTo>
                    <a:pt x="2" y="0"/>
                    <a:pt x="2" y="0"/>
                    <a:pt x="2" y="1"/>
                  </a:cubicBezTo>
                  <a:cubicBezTo>
                    <a:pt x="2" y="227"/>
                    <a:pt x="2" y="227"/>
                    <a:pt x="2" y="227"/>
                  </a:cubicBezTo>
                  <a:cubicBezTo>
                    <a:pt x="2" y="228"/>
                    <a:pt x="2"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0" name="Freeform 26"/>
            <p:cNvSpPr>
              <a:spLocks/>
            </p:cNvSpPr>
            <p:nvPr/>
          </p:nvSpPr>
          <p:spPr bwMode="auto">
            <a:xfrm>
              <a:off x="3179" y="1364"/>
              <a:ext cx="3" cy="561"/>
            </a:xfrm>
            <a:custGeom>
              <a:avLst/>
              <a:gdLst>
                <a:gd name="T0" fmla="*/ 0 w 1"/>
                <a:gd name="T1" fmla="*/ 237 h 237"/>
                <a:gd name="T2" fmla="*/ 0 w 1"/>
                <a:gd name="T3" fmla="*/ 236 h 237"/>
                <a:gd name="T4" fmla="*/ 0 w 1"/>
                <a:gd name="T5" fmla="*/ 0 h 237"/>
                <a:gd name="T6" fmla="*/ 0 w 1"/>
                <a:gd name="T7" fmla="*/ 0 h 237"/>
                <a:gd name="T8" fmla="*/ 1 w 1"/>
                <a:gd name="T9" fmla="*/ 0 h 237"/>
                <a:gd name="T10" fmla="*/ 1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0" y="237"/>
                    <a:pt x="0" y="236"/>
                  </a:cubicBezTo>
                  <a:cubicBezTo>
                    <a:pt x="0" y="0"/>
                    <a:pt x="0" y="0"/>
                    <a:pt x="0" y="0"/>
                  </a:cubicBezTo>
                  <a:cubicBezTo>
                    <a:pt x="0" y="0"/>
                    <a:pt x="0" y="0"/>
                    <a:pt x="0" y="0"/>
                  </a:cubicBezTo>
                  <a:cubicBezTo>
                    <a:pt x="1" y="0"/>
                    <a:pt x="1" y="0"/>
                    <a:pt x="1" y="0"/>
                  </a:cubicBezTo>
                  <a:cubicBezTo>
                    <a:pt x="1" y="236"/>
                    <a:pt x="1" y="236"/>
                    <a:pt x="1" y="236"/>
                  </a:cubicBezTo>
                  <a:cubicBezTo>
                    <a:pt x="1" y="237"/>
                    <a:pt x="1"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 name="Freeform 27"/>
            <p:cNvSpPr>
              <a:spLocks/>
            </p:cNvSpPr>
            <p:nvPr/>
          </p:nvSpPr>
          <p:spPr bwMode="auto">
            <a:xfrm>
              <a:off x="3158" y="1343"/>
              <a:ext cx="2" cy="582"/>
            </a:xfrm>
            <a:custGeom>
              <a:avLst/>
              <a:gdLst>
                <a:gd name="T0" fmla="*/ 1 w 1"/>
                <a:gd name="T1" fmla="*/ 246 h 246"/>
                <a:gd name="T2" fmla="*/ 0 w 1"/>
                <a:gd name="T3" fmla="*/ 245 h 246"/>
                <a:gd name="T4" fmla="*/ 0 w 1"/>
                <a:gd name="T5" fmla="*/ 1 h 246"/>
                <a:gd name="T6" fmla="*/ 1 w 1"/>
                <a:gd name="T7" fmla="*/ 0 h 246"/>
                <a:gd name="T8" fmla="*/ 1 w 1"/>
                <a:gd name="T9" fmla="*/ 1 h 246"/>
                <a:gd name="T10" fmla="*/ 1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0" y="246"/>
                    <a:pt x="0" y="246"/>
                    <a:pt x="0" y="245"/>
                  </a:cubicBezTo>
                  <a:cubicBezTo>
                    <a:pt x="0" y="1"/>
                    <a:pt x="0" y="1"/>
                    <a:pt x="0" y="1"/>
                  </a:cubicBezTo>
                  <a:cubicBezTo>
                    <a:pt x="0" y="1"/>
                    <a:pt x="0" y="0"/>
                    <a:pt x="1" y="0"/>
                  </a:cubicBezTo>
                  <a:cubicBezTo>
                    <a:pt x="1" y="0"/>
                    <a:pt x="1" y="1"/>
                    <a:pt x="1" y="1"/>
                  </a:cubicBezTo>
                  <a:cubicBezTo>
                    <a:pt x="1" y="245"/>
                    <a:pt x="1" y="245"/>
                    <a:pt x="1" y="245"/>
                  </a:cubicBezTo>
                  <a:cubicBezTo>
                    <a:pt x="1" y="246"/>
                    <a:pt x="1"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 name="Freeform 28"/>
            <p:cNvSpPr>
              <a:spLocks/>
            </p:cNvSpPr>
            <p:nvPr/>
          </p:nvSpPr>
          <p:spPr bwMode="auto">
            <a:xfrm>
              <a:off x="3139" y="1319"/>
              <a:ext cx="2" cy="606"/>
            </a:xfrm>
            <a:custGeom>
              <a:avLst/>
              <a:gdLst>
                <a:gd name="T0" fmla="*/ 0 w 1"/>
                <a:gd name="T1" fmla="*/ 256 h 256"/>
                <a:gd name="T2" fmla="*/ 0 w 1"/>
                <a:gd name="T3" fmla="*/ 255 h 256"/>
                <a:gd name="T4" fmla="*/ 0 w 1"/>
                <a:gd name="T5" fmla="*/ 1 h 256"/>
                <a:gd name="T6" fmla="*/ 0 w 1"/>
                <a:gd name="T7" fmla="*/ 0 h 256"/>
                <a:gd name="T8" fmla="*/ 1 w 1"/>
                <a:gd name="T9" fmla="*/ 1 h 256"/>
                <a:gd name="T10" fmla="*/ 1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0" y="256"/>
                    <a:pt x="0" y="256"/>
                    <a:pt x="0" y="255"/>
                  </a:cubicBezTo>
                  <a:cubicBezTo>
                    <a:pt x="0" y="1"/>
                    <a:pt x="0" y="1"/>
                    <a:pt x="0" y="1"/>
                  </a:cubicBezTo>
                  <a:cubicBezTo>
                    <a:pt x="0" y="1"/>
                    <a:pt x="0" y="0"/>
                    <a:pt x="0" y="0"/>
                  </a:cubicBezTo>
                  <a:cubicBezTo>
                    <a:pt x="0" y="0"/>
                    <a:pt x="1" y="1"/>
                    <a:pt x="1" y="1"/>
                  </a:cubicBezTo>
                  <a:cubicBezTo>
                    <a:pt x="1" y="255"/>
                    <a:pt x="1" y="255"/>
                    <a:pt x="1" y="255"/>
                  </a:cubicBezTo>
                  <a:cubicBezTo>
                    <a:pt x="1"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29"/>
            <p:cNvSpPr>
              <a:spLocks/>
            </p:cNvSpPr>
            <p:nvPr/>
          </p:nvSpPr>
          <p:spPr bwMode="auto">
            <a:xfrm>
              <a:off x="3118" y="1290"/>
              <a:ext cx="2" cy="635"/>
            </a:xfrm>
            <a:custGeom>
              <a:avLst/>
              <a:gdLst>
                <a:gd name="T0" fmla="*/ 0 w 1"/>
                <a:gd name="T1" fmla="*/ 268 h 268"/>
                <a:gd name="T2" fmla="*/ 0 w 1"/>
                <a:gd name="T3" fmla="*/ 267 h 268"/>
                <a:gd name="T4" fmla="*/ 0 w 1"/>
                <a:gd name="T5" fmla="*/ 1 h 268"/>
                <a:gd name="T6" fmla="*/ 0 w 1"/>
                <a:gd name="T7" fmla="*/ 0 h 268"/>
                <a:gd name="T8" fmla="*/ 1 w 1"/>
                <a:gd name="T9" fmla="*/ 1 h 268"/>
                <a:gd name="T10" fmla="*/ 1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0" y="268"/>
                    <a:pt x="0" y="267"/>
                  </a:cubicBezTo>
                  <a:cubicBezTo>
                    <a:pt x="0" y="1"/>
                    <a:pt x="0" y="1"/>
                    <a:pt x="0" y="1"/>
                  </a:cubicBezTo>
                  <a:cubicBezTo>
                    <a:pt x="0" y="1"/>
                    <a:pt x="0" y="0"/>
                    <a:pt x="0" y="0"/>
                  </a:cubicBezTo>
                  <a:cubicBezTo>
                    <a:pt x="1" y="0"/>
                    <a:pt x="1" y="1"/>
                    <a:pt x="1" y="1"/>
                  </a:cubicBezTo>
                  <a:cubicBezTo>
                    <a:pt x="1" y="267"/>
                    <a:pt x="1" y="267"/>
                    <a:pt x="1" y="267"/>
                  </a:cubicBezTo>
                  <a:cubicBezTo>
                    <a:pt x="1" y="268"/>
                    <a:pt x="1"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Freeform 30"/>
            <p:cNvSpPr>
              <a:spLocks/>
            </p:cNvSpPr>
            <p:nvPr/>
          </p:nvSpPr>
          <p:spPr bwMode="auto">
            <a:xfrm>
              <a:off x="3096" y="1260"/>
              <a:ext cx="3" cy="665"/>
            </a:xfrm>
            <a:custGeom>
              <a:avLst/>
              <a:gdLst>
                <a:gd name="T0" fmla="*/ 1 w 1"/>
                <a:gd name="T1" fmla="*/ 281 h 281"/>
                <a:gd name="T2" fmla="*/ 0 w 1"/>
                <a:gd name="T3" fmla="*/ 280 h 281"/>
                <a:gd name="T4" fmla="*/ 0 w 1"/>
                <a:gd name="T5" fmla="*/ 1 h 281"/>
                <a:gd name="T6" fmla="*/ 1 w 1"/>
                <a:gd name="T7" fmla="*/ 0 h 281"/>
                <a:gd name="T8" fmla="*/ 1 w 1"/>
                <a:gd name="T9" fmla="*/ 1 h 281"/>
                <a:gd name="T10" fmla="*/ 1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0" y="281"/>
                    <a:pt x="0" y="281"/>
                    <a:pt x="0" y="280"/>
                  </a:cubicBezTo>
                  <a:cubicBezTo>
                    <a:pt x="0" y="1"/>
                    <a:pt x="0" y="1"/>
                    <a:pt x="0" y="1"/>
                  </a:cubicBezTo>
                  <a:cubicBezTo>
                    <a:pt x="0" y="0"/>
                    <a:pt x="0" y="0"/>
                    <a:pt x="1" y="0"/>
                  </a:cubicBezTo>
                  <a:cubicBezTo>
                    <a:pt x="1" y="0"/>
                    <a:pt x="1" y="0"/>
                    <a:pt x="1" y="1"/>
                  </a:cubicBezTo>
                  <a:cubicBezTo>
                    <a:pt x="1" y="280"/>
                    <a:pt x="1" y="280"/>
                    <a:pt x="1" y="280"/>
                  </a:cubicBezTo>
                  <a:cubicBezTo>
                    <a:pt x="1" y="281"/>
                    <a:pt x="1"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Freeform 31"/>
            <p:cNvSpPr>
              <a:spLocks/>
            </p:cNvSpPr>
            <p:nvPr/>
          </p:nvSpPr>
          <p:spPr bwMode="auto">
            <a:xfrm>
              <a:off x="3078" y="1219"/>
              <a:ext cx="2" cy="706"/>
            </a:xfrm>
            <a:custGeom>
              <a:avLst/>
              <a:gdLst>
                <a:gd name="T0" fmla="*/ 0 w 1"/>
                <a:gd name="T1" fmla="*/ 298 h 298"/>
                <a:gd name="T2" fmla="*/ 0 w 1"/>
                <a:gd name="T3" fmla="*/ 297 h 298"/>
                <a:gd name="T4" fmla="*/ 0 w 1"/>
                <a:gd name="T5" fmla="*/ 1 h 298"/>
                <a:gd name="T6" fmla="*/ 0 w 1"/>
                <a:gd name="T7" fmla="*/ 0 h 298"/>
                <a:gd name="T8" fmla="*/ 1 w 1"/>
                <a:gd name="T9" fmla="*/ 1 h 298"/>
                <a:gd name="T10" fmla="*/ 1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0" y="298"/>
                    <a:pt x="0" y="298"/>
                    <a:pt x="0" y="297"/>
                  </a:cubicBezTo>
                  <a:cubicBezTo>
                    <a:pt x="0" y="1"/>
                    <a:pt x="0" y="1"/>
                    <a:pt x="0" y="1"/>
                  </a:cubicBezTo>
                  <a:cubicBezTo>
                    <a:pt x="0" y="1"/>
                    <a:pt x="0" y="0"/>
                    <a:pt x="0" y="0"/>
                  </a:cubicBezTo>
                  <a:cubicBezTo>
                    <a:pt x="0" y="0"/>
                    <a:pt x="1" y="1"/>
                    <a:pt x="1" y="1"/>
                  </a:cubicBezTo>
                  <a:cubicBezTo>
                    <a:pt x="1" y="297"/>
                    <a:pt x="1" y="297"/>
                    <a:pt x="1" y="297"/>
                  </a:cubicBezTo>
                  <a:cubicBezTo>
                    <a:pt x="1"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Freeform 32"/>
            <p:cNvSpPr>
              <a:spLocks/>
            </p:cNvSpPr>
            <p:nvPr/>
          </p:nvSpPr>
          <p:spPr bwMode="auto">
            <a:xfrm>
              <a:off x="3056" y="1177"/>
              <a:ext cx="3" cy="748"/>
            </a:xfrm>
            <a:custGeom>
              <a:avLst/>
              <a:gdLst>
                <a:gd name="T0" fmla="*/ 0 w 1"/>
                <a:gd name="T1" fmla="*/ 316 h 316"/>
                <a:gd name="T2" fmla="*/ 0 w 1"/>
                <a:gd name="T3" fmla="*/ 315 h 316"/>
                <a:gd name="T4" fmla="*/ 0 w 1"/>
                <a:gd name="T5" fmla="*/ 1 h 316"/>
                <a:gd name="T6" fmla="*/ 0 w 1"/>
                <a:gd name="T7" fmla="*/ 0 h 316"/>
                <a:gd name="T8" fmla="*/ 1 w 1"/>
                <a:gd name="T9" fmla="*/ 1 h 316"/>
                <a:gd name="T10" fmla="*/ 1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0" y="316"/>
                    <a:pt x="0" y="315"/>
                  </a:cubicBezTo>
                  <a:cubicBezTo>
                    <a:pt x="0" y="1"/>
                    <a:pt x="0" y="1"/>
                    <a:pt x="0" y="1"/>
                  </a:cubicBezTo>
                  <a:cubicBezTo>
                    <a:pt x="0" y="0"/>
                    <a:pt x="0" y="0"/>
                    <a:pt x="0" y="0"/>
                  </a:cubicBezTo>
                  <a:cubicBezTo>
                    <a:pt x="1" y="0"/>
                    <a:pt x="1" y="0"/>
                    <a:pt x="1" y="1"/>
                  </a:cubicBezTo>
                  <a:cubicBezTo>
                    <a:pt x="1" y="315"/>
                    <a:pt x="1" y="315"/>
                    <a:pt x="1" y="315"/>
                  </a:cubicBezTo>
                  <a:cubicBezTo>
                    <a:pt x="1" y="316"/>
                    <a:pt x="1"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7" name="Freeform 33"/>
            <p:cNvSpPr>
              <a:spLocks/>
            </p:cNvSpPr>
            <p:nvPr/>
          </p:nvSpPr>
          <p:spPr bwMode="auto">
            <a:xfrm>
              <a:off x="3035" y="1115"/>
              <a:ext cx="2" cy="810"/>
            </a:xfrm>
            <a:custGeom>
              <a:avLst/>
              <a:gdLst>
                <a:gd name="T0" fmla="*/ 1 w 1"/>
                <a:gd name="T1" fmla="*/ 342 h 342"/>
                <a:gd name="T2" fmla="*/ 0 w 1"/>
                <a:gd name="T3" fmla="*/ 341 h 342"/>
                <a:gd name="T4" fmla="*/ 0 w 1"/>
                <a:gd name="T5" fmla="*/ 0 h 342"/>
                <a:gd name="T6" fmla="*/ 1 w 1"/>
                <a:gd name="T7" fmla="*/ 0 h 342"/>
                <a:gd name="T8" fmla="*/ 1 w 1"/>
                <a:gd name="T9" fmla="*/ 0 h 342"/>
                <a:gd name="T10" fmla="*/ 1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0" y="342"/>
                    <a:pt x="0" y="342"/>
                    <a:pt x="0" y="341"/>
                  </a:cubicBezTo>
                  <a:cubicBezTo>
                    <a:pt x="0" y="0"/>
                    <a:pt x="0" y="0"/>
                    <a:pt x="0" y="0"/>
                  </a:cubicBezTo>
                  <a:cubicBezTo>
                    <a:pt x="0" y="0"/>
                    <a:pt x="0" y="0"/>
                    <a:pt x="1" y="0"/>
                  </a:cubicBezTo>
                  <a:cubicBezTo>
                    <a:pt x="1" y="0"/>
                    <a:pt x="1" y="0"/>
                    <a:pt x="1" y="0"/>
                  </a:cubicBezTo>
                  <a:cubicBezTo>
                    <a:pt x="1" y="341"/>
                    <a:pt x="1" y="341"/>
                    <a:pt x="1" y="341"/>
                  </a:cubicBezTo>
                  <a:cubicBezTo>
                    <a:pt x="1" y="342"/>
                    <a:pt x="1"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8" name="Freeform 34"/>
            <p:cNvSpPr>
              <a:spLocks/>
            </p:cNvSpPr>
            <p:nvPr/>
          </p:nvSpPr>
          <p:spPr bwMode="auto">
            <a:xfrm>
              <a:off x="-35" y="857"/>
              <a:ext cx="2791" cy="767"/>
            </a:xfrm>
            <a:custGeom>
              <a:avLst/>
              <a:gdLst>
                <a:gd name="T0" fmla="*/ 1180 w 1180"/>
                <a:gd name="T1" fmla="*/ 0 h 324"/>
                <a:gd name="T2" fmla="*/ 986 w 1180"/>
                <a:gd name="T3" fmla="*/ 261 h 324"/>
                <a:gd name="T4" fmla="*/ 0 w 1180"/>
                <a:gd name="T5" fmla="*/ 192 h 324"/>
                <a:gd name="T6" fmla="*/ 0 w 1180"/>
                <a:gd name="T7" fmla="*/ 270 h 324"/>
                <a:gd name="T8" fmla="*/ 884 w 1180"/>
                <a:gd name="T9" fmla="*/ 292 h 324"/>
                <a:gd name="T10" fmla="*/ 118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1180" y="0"/>
                  </a:moveTo>
                  <a:cubicBezTo>
                    <a:pt x="1180" y="0"/>
                    <a:pt x="1176" y="252"/>
                    <a:pt x="986" y="261"/>
                  </a:cubicBezTo>
                  <a:cubicBezTo>
                    <a:pt x="797" y="271"/>
                    <a:pt x="0" y="192"/>
                    <a:pt x="0" y="192"/>
                  </a:cubicBezTo>
                  <a:cubicBezTo>
                    <a:pt x="0" y="270"/>
                    <a:pt x="0" y="270"/>
                    <a:pt x="0" y="270"/>
                  </a:cubicBezTo>
                  <a:cubicBezTo>
                    <a:pt x="884" y="292"/>
                    <a:pt x="884" y="292"/>
                    <a:pt x="884" y="292"/>
                  </a:cubicBezTo>
                  <a:cubicBezTo>
                    <a:pt x="884" y="292"/>
                    <a:pt x="1180" y="324"/>
                    <a:pt x="1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9" name="Freeform 35"/>
            <p:cNvSpPr>
              <a:spLocks/>
            </p:cNvSpPr>
            <p:nvPr/>
          </p:nvSpPr>
          <p:spPr bwMode="auto">
            <a:xfrm>
              <a:off x="1131" y="1501"/>
              <a:ext cx="19" cy="543"/>
            </a:xfrm>
            <a:custGeom>
              <a:avLst/>
              <a:gdLst>
                <a:gd name="T0" fmla="*/ 4 w 8"/>
                <a:gd name="T1" fmla="*/ 229 h 229"/>
                <a:gd name="T2" fmla="*/ 8 w 8"/>
                <a:gd name="T3" fmla="*/ 225 h 229"/>
                <a:gd name="T4" fmla="*/ 8 w 8"/>
                <a:gd name="T5" fmla="*/ 4 h 229"/>
                <a:gd name="T6" fmla="*/ 4 w 8"/>
                <a:gd name="T7" fmla="*/ 0 h 229"/>
                <a:gd name="T8" fmla="*/ 0 w 8"/>
                <a:gd name="T9" fmla="*/ 4 h 229"/>
                <a:gd name="T10" fmla="*/ 0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7" y="229"/>
                    <a:pt x="8" y="227"/>
                    <a:pt x="8" y="225"/>
                  </a:cubicBezTo>
                  <a:cubicBezTo>
                    <a:pt x="8" y="4"/>
                    <a:pt x="8" y="4"/>
                    <a:pt x="8" y="4"/>
                  </a:cubicBezTo>
                  <a:cubicBezTo>
                    <a:pt x="8" y="1"/>
                    <a:pt x="7" y="0"/>
                    <a:pt x="4" y="0"/>
                  </a:cubicBezTo>
                  <a:cubicBezTo>
                    <a:pt x="2" y="0"/>
                    <a:pt x="0" y="1"/>
                    <a:pt x="0" y="4"/>
                  </a:cubicBezTo>
                  <a:cubicBezTo>
                    <a:pt x="0" y="225"/>
                    <a:pt x="0" y="225"/>
                    <a:pt x="0" y="225"/>
                  </a:cubicBezTo>
                  <a:cubicBezTo>
                    <a:pt x="0" y="227"/>
                    <a:pt x="2"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0" name="Freeform 36"/>
            <p:cNvSpPr>
              <a:spLocks/>
            </p:cNvSpPr>
            <p:nvPr/>
          </p:nvSpPr>
          <p:spPr bwMode="auto">
            <a:xfrm>
              <a:off x="1663" y="1504"/>
              <a:ext cx="14" cy="492"/>
            </a:xfrm>
            <a:custGeom>
              <a:avLst/>
              <a:gdLst>
                <a:gd name="T0" fmla="*/ 3 w 6"/>
                <a:gd name="T1" fmla="*/ 208 h 208"/>
                <a:gd name="T2" fmla="*/ 6 w 6"/>
                <a:gd name="T3" fmla="*/ 205 h 208"/>
                <a:gd name="T4" fmla="*/ 6 w 6"/>
                <a:gd name="T5" fmla="*/ 3 h 208"/>
                <a:gd name="T6" fmla="*/ 3 w 6"/>
                <a:gd name="T7" fmla="*/ 0 h 208"/>
                <a:gd name="T8" fmla="*/ 0 w 6"/>
                <a:gd name="T9" fmla="*/ 3 h 208"/>
                <a:gd name="T10" fmla="*/ 0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5" y="208"/>
                    <a:pt x="6" y="206"/>
                    <a:pt x="6" y="205"/>
                  </a:cubicBezTo>
                  <a:cubicBezTo>
                    <a:pt x="6" y="3"/>
                    <a:pt x="6" y="3"/>
                    <a:pt x="6" y="3"/>
                  </a:cubicBezTo>
                  <a:cubicBezTo>
                    <a:pt x="6" y="1"/>
                    <a:pt x="5" y="0"/>
                    <a:pt x="3" y="0"/>
                  </a:cubicBezTo>
                  <a:cubicBezTo>
                    <a:pt x="2" y="0"/>
                    <a:pt x="0" y="1"/>
                    <a:pt x="0" y="3"/>
                  </a:cubicBezTo>
                  <a:cubicBezTo>
                    <a:pt x="0" y="205"/>
                    <a:pt x="0" y="205"/>
                    <a:pt x="0" y="205"/>
                  </a:cubicBezTo>
                  <a:cubicBezTo>
                    <a:pt x="0" y="206"/>
                    <a:pt x="2"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1" name="Freeform 37"/>
            <p:cNvSpPr>
              <a:spLocks/>
            </p:cNvSpPr>
            <p:nvPr/>
          </p:nvSpPr>
          <p:spPr bwMode="auto">
            <a:xfrm>
              <a:off x="1947" y="1506"/>
              <a:ext cx="9" cy="474"/>
            </a:xfrm>
            <a:custGeom>
              <a:avLst/>
              <a:gdLst>
                <a:gd name="T0" fmla="*/ 2 w 4"/>
                <a:gd name="T1" fmla="*/ 200 h 200"/>
                <a:gd name="T2" fmla="*/ 4 w 4"/>
                <a:gd name="T3" fmla="*/ 198 h 200"/>
                <a:gd name="T4" fmla="*/ 4 w 4"/>
                <a:gd name="T5" fmla="*/ 2 h 200"/>
                <a:gd name="T6" fmla="*/ 2 w 4"/>
                <a:gd name="T7" fmla="*/ 0 h 200"/>
                <a:gd name="T8" fmla="*/ 0 w 4"/>
                <a:gd name="T9" fmla="*/ 2 h 200"/>
                <a:gd name="T10" fmla="*/ 0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4" y="200"/>
                    <a:pt x="4" y="199"/>
                    <a:pt x="4" y="198"/>
                  </a:cubicBezTo>
                  <a:cubicBezTo>
                    <a:pt x="4" y="2"/>
                    <a:pt x="4" y="2"/>
                    <a:pt x="4" y="2"/>
                  </a:cubicBezTo>
                  <a:cubicBezTo>
                    <a:pt x="4" y="1"/>
                    <a:pt x="4" y="0"/>
                    <a:pt x="2" y="0"/>
                  </a:cubicBezTo>
                  <a:cubicBezTo>
                    <a:pt x="1" y="0"/>
                    <a:pt x="0" y="1"/>
                    <a:pt x="0" y="2"/>
                  </a:cubicBezTo>
                  <a:cubicBezTo>
                    <a:pt x="0" y="198"/>
                    <a:pt x="0" y="198"/>
                    <a:pt x="0" y="198"/>
                  </a:cubicBezTo>
                  <a:cubicBezTo>
                    <a:pt x="0" y="199"/>
                    <a:pt x="1"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2" name="Freeform 38"/>
            <p:cNvSpPr>
              <a:spLocks/>
            </p:cNvSpPr>
            <p:nvPr/>
          </p:nvSpPr>
          <p:spPr bwMode="auto">
            <a:xfrm>
              <a:off x="2120" y="1518"/>
              <a:ext cx="7" cy="447"/>
            </a:xfrm>
            <a:custGeom>
              <a:avLst/>
              <a:gdLst>
                <a:gd name="T0" fmla="*/ 1 w 3"/>
                <a:gd name="T1" fmla="*/ 189 h 189"/>
                <a:gd name="T2" fmla="*/ 3 w 3"/>
                <a:gd name="T3" fmla="*/ 188 h 189"/>
                <a:gd name="T4" fmla="*/ 3 w 3"/>
                <a:gd name="T5" fmla="*/ 2 h 189"/>
                <a:gd name="T6" fmla="*/ 1 w 3"/>
                <a:gd name="T7" fmla="*/ 0 h 189"/>
                <a:gd name="T8" fmla="*/ 0 w 3"/>
                <a:gd name="T9" fmla="*/ 2 h 189"/>
                <a:gd name="T10" fmla="*/ 0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2" y="189"/>
                    <a:pt x="3" y="188"/>
                    <a:pt x="3" y="188"/>
                  </a:cubicBezTo>
                  <a:cubicBezTo>
                    <a:pt x="3" y="2"/>
                    <a:pt x="3" y="2"/>
                    <a:pt x="3" y="2"/>
                  </a:cubicBezTo>
                  <a:cubicBezTo>
                    <a:pt x="3" y="1"/>
                    <a:pt x="2" y="0"/>
                    <a:pt x="1" y="0"/>
                  </a:cubicBezTo>
                  <a:cubicBezTo>
                    <a:pt x="1" y="0"/>
                    <a:pt x="0" y="1"/>
                    <a:pt x="0" y="2"/>
                  </a:cubicBezTo>
                  <a:cubicBezTo>
                    <a:pt x="0" y="188"/>
                    <a:pt x="0" y="188"/>
                    <a:pt x="0" y="188"/>
                  </a:cubicBezTo>
                  <a:cubicBezTo>
                    <a:pt x="0" y="188"/>
                    <a:pt x="1"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3" name="Freeform 39"/>
            <p:cNvSpPr>
              <a:spLocks/>
            </p:cNvSpPr>
            <p:nvPr/>
          </p:nvSpPr>
          <p:spPr bwMode="auto">
            <a:xfrm>
              <a:off x="2233" y="1506"/>
              <a:ext cx="7" cy="459"/>
            </a:xfrm>
            <a:custGeom>
              <a:avLst/>
              <a:gdLst>
                <a:gd name="T0" fmla="*/ 1 w 3"/>
                <a:gd name="T1" fmla="*/ 194 h 194"/>
                <a:gd name="T2" fmla="*/ 3 w 3"/>
                <a:gd name="T3" fmla="*/ 193 h 194"/>
                <a:gd name="T4" fmla="*/ 3 w 3"/>
                <a:gd name="T5" fmla="*/ 2 h 194"/>
                <a:gd name="T6" fmla="*/ 1 w 3"/>
                <a:gd name="T7" fmla="*/ 0 h 194"/>
                <a:gd name="T8" fmla="*/ 0 w 3"/>
                <a:gd name="T9" fmla="*/ 2 h 194"/>
                <a:gd name="T10" fmla="*/ 0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2" y="194"/>
                    <a:pt x="3" y="193"/>
                    <a:pt x="3" y="193"/>
                  </a:cubicBezTo>
                  <a:cubicBezTo>
                    <a:pt x="3" y="2"/>
                    <a:pt x="3" y="2"/>
                    <a:pt x="3" y="2"/>
                  </a:cubicBezTo>
                  <a:cubicBezTo>
                    <a:pt x="3" y="1"/>
                    <a:pt x="2" y="0"/>
                    <a:pt x="1" y="0"/>
                  </a:cubicBezTo>
                  <a:cubicBezTo>
                    <a:pt x="1" y="0"/>
                    <a:pt x="0" y="1"/>
                    <a:pt x="0" y="2"/>
                  </a:cubicBezTo>
                  <a:cubicBezTo>
                    <a:pt x="0" y="193"/>
                    <a:pt x="0" y="193"/>
                    <a:pt x="0" y="193"/>
                  </a:cubicBezTo>
                  <a:cubicBezTo>
                    <a:pt x="0" y="193"/>
                    <a:pt x="1"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4" name="Freeform 40"/>
            <p:cNvSpPr>
              <a:spLocks/>
            </p:cNvSpPr>
            <p:nvPr/>
          </p:nvSpPr>
          <p:spPr bwMode="auto">
            <a:xfrm>
              <a:off x="2328" y="1494"/>
              <a:ext cx="7" cy="443"/>
            </a:xfrm>
            <a:custGeom>
              <a:avLst/>
              <a:gdLst>
                <a:gd name="T0" fmla="*/ 1 w 3"/>
                <a:gd name="T1" fmla="*/ 187 h 187"/>
                <a:gd name="T2" fmla="*/ 3 w 3"/>
                <a:gd name="T3" fmla="*/ 185 h 187"/>
                <a:gd name="T4" fmla="*/ 3 w 3"/>
                <a:gd name="T5" fmla="*/ 1 h 187"/>
                <a:gd name="T6" fmla="*/ 1 w 3"/>
                <a:gd name="T7" fmla="*/ 0 h 187"/>
                <a:gd name="T8" fmla="*/ 0 w 3"/>
                <a:gd name="T9" fmla="*/ 1 h 187"/>
                <a:gd name="T10" fmla="*/ 0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2" y="187"/>
                    <a:pt x="3" y="186"/>
                    <a:pt x="3" y="185"/>
                  </a:cubicBezTo>
                  <a:cubicBezTo>
                    <a:pt x="3" y="1"/>
                    <a:pt x="3" y="1"/>
                    <a:pt x="3" y="1"/>
                  </a:cubicBezTo>
                  <a:cubicBezTo>
                    <a:pt x="3" y="1"/>
                    <a:pt x="2" y="0"/>
                    <a:pt x="1" y="0"/>
                  </a:cubicBezTo>
                  <a:cubicBezTo>
                    <a:pt x="1" y="0"/>
                    <a:pt x="0" y="1"/>
                    <a:pt x="0" y="1"/>
                  </a:cubicBezTo>
                  <a:cubicBezTo>
                    <a:pt x="0" y="185"/>
                    <a:pt x="0" y="185"/>
                    <a:pt x="0" y="185"/>
                  </a:cubicBezTo>
                  <a:cubicBezTo>
                    <a:pt x="0" y="186"/>
                    <a:pt x="1"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5" name="Freeform 41"/>
            <p:cNvSpPr>
              <a:spLocks/>
            </p:cNvSpPr>
            <p:nvPr/>
          </p:nvSpPr>
          <p:spPr bwMode="auto">
            <a:xfrm>
              <a:off x="2387" y="1485"/>
              <a:ext cx="5"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4"/>
                    <a:pt x="2" y="194"/>
                  </a:cubicBezTo>
                  <a:cubicBezTo>
                    <a:pt x="2" y="1"/>
                    <a:pt x="2" y="1"/>
                    <a:pt x="2" y="1"/>
                  </a:cubicBezTo>
                  <a:cubicBezTo>
                    <a:pt x="2" y="0"/>
                    <a:pt x="1" y="0"/>
                    <a:pt x="1" y="0"/>
                  </a:cubicBezTo>
                  <a:cubicBezTo>
                    <a:pt x="0" y="0"/>
                    <a:pt x="0" y="0"/>
                    <a:pt x="0" y="1"/>
                  </a:cubicBezTo>
                  <a:cubicBezTo>
                    <a:pt x="0" y="194"/>
                    <a:pt x="0" y="194"/>
                    <a:pt x="0" y="194"/>
                  </a:cubicBezTo>
                  <a:cubicBezTo>
                    <a:pt x="0" y="194"/>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6" name="Freeform 42"/>
            <p:cNvSpPr>
              <a:spLocks/>
            </p:cNvSpPr>
            <p:nvPr/>
          </p:nvSpPr>
          <p:spPr bwMode="auto">
            <a:xfrm>
              <a:off x="2444" y="1463"/>
              <a:ext cx="4"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5"/>
                    <a:pt x="2" y="194"/>
                  </a:cubicBezTo>
                  <a:cubicBezTo>
                    <a:pt x="2" y="1"/>
                    <a:pt x="2" y="1"/>
                    <a:pt x="2" y="1"/>
                  </a:cubicBezTo>
                  <a:cubicBezTo>
                    <a:pt x="2" y="1"/>
                    <a:pt x="1" y="0"/>
                    <a:pt x="1" y="0"/>
                  </a:cubicBezTo>
                  <a:cubicBezTo>
                    <a:pt x="0" y="0"/>
                    <a:pt x="0" y="1"/>
                    <a:pt x="0" y="1"/>
                  </a:cubicBezTo>
                  <a:cubicBezTo>
                    <a:pt x="0" y="194"/>
                    <a:pt x="0" y="194"/>
                    <a:pt x="0" y="194"/>
                  </a:cubicBezTo>
                  <a:cubicBezTo>
                    <a:pt x="0" y="195"/>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7" name="Freeform 43"/>
            <p:cNvSpPr>
              <a:spLocks/>
            </p:cNvSpPr>
            <p:nvPr/>
          </p:nvSpPr>
          <p:spPr bwMode="auto">
            <a:xfrm>
              <a:off x="2479" y="1442"/>
              <a:ext cx="5" cy="483"/>
            </a:xfrm>
            <a:custGeom>
              <a:avLst/>
              <a:gdLst>
                <a:gd name="T0" fmla="*/ 1 w 2"/>
                <a:gd name="T1" fmla="*/ 204 h 204"/>
                <a:gd name="T2" fmla="*/ 2 w 2"/>
                <a:gd name="T3" fmla="*/ 203 h 204"/>
                <a:gd name="T4" fmla="*/ 2 w 2"/>
                <a:gd name="T5" fmla="*/ 1 h 204"/>
                <a:gd name="T6" fmla="*/ 1 w 2"/>
                <a:gd name="T7" fmla="*/ 0 h 204"/>
                <a:gd name="T8" fmla="*/ 0 w 2"/>
                <a:gd name="T9" fmla="*/ 1 h 204"/>
                <a:gd name="T10" fmla="*/ 0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2" y="204"/>
                    <a:pt x="2" y="204"/>
                    <a:pt x="2" y="203"/>
                  </a:cubicBezTo>
                  <a:cubicBezTo>
                    <a:pt x="2" y="1"/>
                    <a:pt x="2" y="1"/>
                    <a:pt x="2" y="1"/>
                  </a:cubicBezTo>
                  <a:cubicBezTo>
                    <a:pt x="2" y="0"/>
                    <a:pt x="2" y="0"/>
                    <a:pt x="1" y="0"/>
                  </a:cubicBezTo>
                  <a:cubicBezTo>
                    <a:pt x="1" y="0"/>
                    <a:pt x="0" y="0"/>
                    <a:pt x="0" y="1"/>
                  </a:cubicBezTo>
                  <a:cubicBezTo>
                    <a:pt x="0" y="203"/>
                    <a:pt x="0" y="203"/>
                    <a:pt x="0" y="203"/>
                  </a:cubicBezTo>
                  <a:cubicBezTo>
                    <a:pt x="0" y="204"/>
                    <a:pt x="1"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8" name="Freeform 44"/>
            <p:cNvSpPr>
              <a:spLocks/>
            </p:cNvSpPr>
            <p:nvPr/>
          </p:nvSpPr>
          <p:spPr bwMode="auto">
            <a:xfrm>
              <a:off x="2512" y="1416"/>
              <a:ext cx="5" cy="509"/>
            </a:xfrm>
            <a:custGeom>
              <a:avLst/>
              <a:gdLst>
                <a:gd name="T0" fmla="*/ 1 w 2"/>
                <a:gd name="T1" fmla="*/ 215 h 215"/>
                <a:gd name="T2" fmla="*/ 2 w 2"/>
                <a:gd name="T3" fmla="*/ 214 h 215"/>
                <a:gd name="T4" fmla="*/ 2 w 2"/>
                <a:gd name="T5" fmla="*/ 1 h 215"/>
                <a:gd name="T6" fmla="*/ 1 w 2"/>
                <a:gd name="T7" fmla="*/ 0 h 215"/>
                <a:gd name="T8" fmla="*/ 0 w 2"/>
                <a:gd name="T9" fmla="*/ 1 h 215"/>
                <a:gd name="T10" fmla="*/ 0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2" y="215"/>
                    <a:pt x="2" y="215"/>
                    <a:pt x="2" y="214"/>
                  </a:cubicBezTo>
                  <a:cubicBezTo>
                    <a:pt x="2" y="1"/>
                    <a:pt x="2" y="1"/>
                    <a:pt x="2" y="1"/>
                  </a:cubicBezTo>
                  <a:cubicBezTo>
                    <a:pt x="2" y="0"/>
                    <a:pt x="2" y="0"/>
                    <a:pt x="1" y="0"/>
                  </a:cubicBezTo>
                  <a:cubicBezTo>
                    <a:pt x="1" y="0"/>
                    <a:pt x="0" y="0"/>
                    <a:pt x="0" y="1"/>
                  </a:cubicBezTo>
                  <a:cubicBezTo>
                    <a:pt x="0" y="214"/>
                    <a:pt x="0" y="214"/>
                    <a:pt x="0" y="214"/>
                  </a:cubicBezTo>
                  <a:cubicBezTo>
                    <a:pt x="0" y="215"/>
                    <a:pt x="1"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9" name="Freeform 45"/>
            <p:cNvSpPr>
              <a:spLocks/>
            </p:cNvSpPr>
            <p:nvPr/>
          </p:nvSpPr>
          <p:spPr bwMode="auto">
            <a:xfrm>
              <a:off x="2550" y="1385"/>
              <a:ext cx="5" cy="540"/>
            </a:xfrm>
            <a:custGeom>
              <a:avLst/>
              <a:gdLst>
                <a:gd name="T0" fmla="*/ 1 w 2"/>
                <a:gd name="T1" fmla="*/ 228 h 228"/>
                <a:gd name="T2" fmla="*/ 2 w 2"/>
                <a:gd name="T3" fmla="*/ 227 h 228"/>
                <a:gd name="T4" fmla="*/ 2 w 2"/>
                <a:gd name="T5" fmla="*/ 1 h 228"/>
                <a:gd name="T6" fmla="*/ 1 w 2"/>
                <a:gd name="T7" fmla="*/ 0 h 228"/>
                <a:gd name="T8" fmla="*/ 0 w 2"/>
                <a:gd name="T9" fmla="*/ 1 h 228"/>
                <a:gd name="T10" fmla="*/ 0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2" y="228"/>
                    <a:pt x="2" y="228"/>
                    <a:pt x="2" y="227"/>
                  </a:cubicBezTo>
                  <a:cubicBezTo>
                    <a:pt x="2" y="1"/>
                    <a:pt x="2" y="1"/>
                    <a:pt x="2" y="1"/>
                  </a:cubicBezTo>
                  <a:cubicBezTo>
                    <a:pt x="2" y="0"/>
                    <a:pt x="2" y="0"/>
                    <a:pt x="1" y="0"/>
                  </a:cubicBezTo>
                  <a:cubicBezTo>
                    <a:pt x="1" y="0"/>
                    <a:pt x="0" y="0"/>
                    <a:pt x="0" y="1"/>
                  </a:cubicBezTo>
                  <a:cubicBezTo>
                    <a:pt x="0" y="227"/>
                    <a:pt x="0" y="227"/>
                    <a:pt x="0" y="227"/>
                  </a:cubicBezTo>
                  <a:cubicBezTo>
                    <a:pt x="0" y="228"/>
                    <a:pt x="1"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0" name="Freeform 46"/>
            <p:cNvSpPr>
              <a:spLocks/>
            </p:cNvSpPr>
            <p:nvPr/>
          </p:nvSpPr>
          <p:spPr bwMode="auto">
            <a:xfrm>
              <a:off x="2574" y="1364"/>
              <a:ext cx="2" cy="561"/>
            </a:xfrm>
            <a:custGeom>
              <a:avLst/>
              <a:gdLst>
                <a:gd name="T0" fmla="*/ 0 w 1"/>
                <a:gd name="T1" fmla="*/ 237 h 237"/>
                <a:gd name="T2" fmla="*/ 1 w 1"/>
                <a:gd name="T3" fmla="*/ 236 h 237"/>
                <a:gd name="T4" fmla="*/ 1 w 1"/>
                <a:gd name="T5" fmla="*/ 0 h 237"/>
                <a:gd name="T6" fmla="*/ 0 w 1"/>
                <a:gd name="T7" fmla="*/ 0 h 237"/>
                <a:gd name="T8" fmla="*/ 0 w 1"/>
                <a:gd name="T9" fmla="*/ 0 h 237"/>
                <a:gd name="T10" fmla="*/ 0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1" y="237"/>
                    <a:pt x="1" y="236"/>
                  </a:cubicBezTo>
                  <a:cubicBezTo>
                    <a:pt x="1" y="0"/>
                    <a:pt x="1" y="0"/>
                    <a:pt x="1" y="0"/>
                  </a:cubicBezTo>
                  <a:cubicBezTo>
                    <a:pt x="1" y="0"/>
                    <a:pt x="0" y="0"/>
                    <a:pt x="0" y="0"/>
                  </a:cubicBezTo>
                  <a:cubicBezTo>
                    <a:pt x="0" y="0"/>
                    <a:pt x="0" y="0"/>
                    <a:pt x="0" y="0"/>
                  </a:cubicBezTo>
                  <a:cubicBezTo>
                    <a:pt x="0" y="236"/>
                    <a:pt x="0" y="236"/>
                    <a:pt x="0" y="236"/>
                  </a:cubicBezTo>
                  <a:cubicBezTo>
                    <a:pt x="0" y="237"/>
                    <a:pt x="0"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1" name="Freeform 47"/>
            <p:cNvSpPr>
              <a:spLocks/>
            </p:cNvSpPr>
            <p:nvPr/>
          </p:nvSpPr>
          <p:spPr bwMode="auto">
            <a:xfrm>
              <a:off x="2593" y="1343"/>
              <a:ext cx="2" cy="582"/>
            </a:xfrm>
            <a:custGeom>
              <a:avLst/>
              <a:gdLst>
                <a:gd name="T0" fmla="*/ 1 w 1"/>
                <a:gd name="T1" fmla="*/ 246 h 246"/>
                <a:gd name="T2" fmla="*/ 1 w 1"/>
                <a:gd name="T3" fmla="*/ 245 h 246"/>
                <a:gd name="T4" fmla="*/ 1 w 1"/>
                <a:gd name="T5" fmla="*/ 1 h 246"/>
                <a:gd name="T6" fmla="*/ 1 w 1"/>
                <a:gd name="T7" fmla="*/ 0 h 246"/>
                <a:gd name="T8" fmla="*/ 0 w 1"/>
                <a:gd name="T9" fmla="*/ 1 h 246"/>
                <a:gd name="T10" fmla="*/ 0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1" y="246"/>
                    <a:pt x="1" y="246"/>
                    <a:pt x="1" y="245"/>
                  </a:cubicBezTo>
                  <a:cubicBezTo>
                    <a:pt x="1" y="1"/>
                    <a:pt x="1" y="1"/>
                    <a:pt x="1" y="1"/>
                  </a:cubicBezTo>
                  <a:cubicBezTo>
                    <a:pt x="1" y="1"/>
                    <a:pt x="1" y="0"/>
                    <a:pt x="1" y="0"/>
                  </a:cubicBezTo>
                  <a:cubicBezTo>
                    <a:pt x="0" y="0"/>
                    <a:pt x="0" y="1"/>
                    <a:pt x="0" y="1"/>
                  </a:cubicBezTo>
                  <a:cubicBezTo>
                    <a:pt x="0" y="245"/>
                    <a:pt x="0" y="245"/>
                    <a:pt x="0" y="245"/>
                  </a:cubicBezTo>
                  <a:cubicBezTo>
                    <a:pt x="0" y="246"/>
                    <a:pt x="0"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2" name="Freeform 48"/>
            <p:cNvSpPr>
              <a:spLocks/>
            </p:cNvSpPr>
            <p:nvPr/>
          </p:nvSpPr>
          <p:spPr bwMode="auto">
            <a:xfrm>
              <a:off x="2614" y="1319"/>
              <a:ext cx="2" cy="606"/>
            </a:xfrm>
            <a:custGeom>
              <a:avLst/>
              <a:gdLst>
                <a:gd name="T0" fmla="*/ 0 w 1"/>
                <a:gd name="T1" fmla="*/ 256 h 256"/>
                <a:gd name="T2" fmla="*/ 1 w 1"/>
                <a:gd name="T3" fmla="*/ 255 h 256"/>
                <a:gd name="T4" fmla="*/ 1 w 1"/>
                <a:gd name="T5" fmla="*/ 1 h 256"/>
                <a:gd name="T6" fmla="*/ 0 w 1"/>
                <a:gd name="T7" fmla="*/ 0 h 256"/>
                <a:gd name="T8" fmla="*/ 0 w 1"/>
                <a:gd name="T9" fmla="*/ 1 h 256"/>
                <a:gd name="T10" fmla="*/ 0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1" y="256"/>
                    <a:pt x="1" y="256"/>
                    <a:pt x="1" y="255"/>
                  </a:cubicBezTo>
                  <a:cubicBezTo>
                    <a:pt x="1" y="1"/>
                    <a:pt x="1" y="1"/>
                    <a:pt x="1" y="1"/>
                  </a:cubicBezTo>
                  <a:cubicBezTo>
                    <a:pt x="1" y="1"/>
                    <a:pt x="1" y="0"/>
                    <a:pt x="0" y="0"/>
                  </a:cubicBezTo>
                  <a:cubicBezTo>
                    <a:pt x="0" y="0"/>
                    <a:pt x="0" y="1"/>
                    <a:pt x="0" y="1"/>
                  </a:cubicBezTo>
                  <a:cubicBezTo>
                    <a:pt x="0" y="255"/>
                    <a:pt x="0" y="255"/>
                    <a:pt x="0" y="255"/>
                  </a:cubicBezTo>
                  <a:cubicBezTo>
                    <a:pt x="0"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3" name="Freeform 49"/>
            <p:cNvSpPr>
              <a:spLocks/>
            </p:cNvSpPr>
            <p:nvPr/>
          </p:nvSpPr>
          <p:spPr bwMode="auto">
            <a:xfrm>
              <a:off x="2635" y="1290"/>
              <a:ext cx="3" cy="635"/>
            </a:xfrm>
            <a:custGeom>
              <a:avLst/>
              <a:gdLst>
                <a:gd name="T0" fmla="*/ 0 w 1"/>
                <a:gd name="T1" fmla="*/ 268 h 268"/>
                <a:gd name="T2" fmla="*/ 1 w 1"/>
                <a:gd name="T3" fmla="*/ 267 h 268"/>
                <a:gd name="T4" fmla="*/ 1 w 1"/>
                <a:gd name="T5" fmla="*/ 1 h 268"/>
                <a:gd name="T6" fmla="*/ 0 w 1"/>
                <a:gd name="T7" fmla="*/ 0 h 268"/>
                <a:gd name="T8" fmla="*/ 0 w 1"/>
                <a:gd name="T9" fmla="*/ 1 h 268"/>
                <a:gd name="T10" fmla="*/ 0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1" y="268"/>
                    <a:pt x="1" y="267"/>
                  </a:cubicBezTo>
                  <a:cubicBezTo>
                    <a:pt x="1" y="1"/>
                    <a:pt x="1" y="1"/>
                    <a:pt x="1" y="1"/>
                  </a:cubicBezTo>
                  <a:cubicBezTo>
                    <a:pt x="1" y="1"/>
                    <a:pt x="0" y="0"/>
                    <a:pt x="0" y="0"/>
                  </a:cubicBezTo>
                  <a:cubicBezTo>
                    <a:pt x="0" y="0"/>
                    <a:pt x="0" y="1"/>
                    <a:pt x="0" y="1"/>
                  </a:cubicBezTo>
                  <a:cubicBezTo>
                    <a:pt x="0" y="267"/>
                    <a:pt x="0" y="267"/>
                    <a:pt x="0" y="267"/>
                  </a:cubicBezTo>
                  <a:cubicBezTo>
                    <a:pt x="0" y="268"/>
                    <a:pt x="0"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4" name="Freeform 50"/>
            <p:cNvSpPr>
              <a:spLocks/>
            </p:cNvSpPr>
            <p:nvPr/>
          </p:nvSpPr>
          <p:spPr bwMode="auto">
            <a:xfrm>
              <a:off x="2654" y="1260"/>
              <a:ext cx="2" cy="665"/>
            </a:xfrm>
            <a:custGeom>
              <a:avLst/>
              <a:gdLst>
                <a:gd name="T0" fmla="*/ 1 w 1"/>
                <a:gd name="T1" fmla="*/ 281 h 281"/>
                <a:gd name="T2" fmla="*/ 1 w 1"/>
                <a:gd name="T3" fmla="*/ 280 h 281"/>
                <a:gd name="T4" fmla="*/ 1 w 1"/>
                <a:gd name="T5" fmla="*/ 1 h 281"/>
                <a:gd name="T6" fmla="*/ 1 w 1"/>
                <a:gd name="T7" fmla="*/ 0 h 281"/>
                <a:gd name="T8" fmla="*/ 0 w 1"/>
                <a:gd name="T9" fmla="*/ 1 h 281"/>
                <a:gd name="T10" fmla="*/ 0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1" y="281"/>
                    <a:pt x="1" y="281"/>
                    <a:pt x="1" y="280"/>
                  </a:cubicBezTo>
                  <a:cubicBezTo>
                    <a:pt x="1" y="1"/>
                    <a:pt x="1" y="1"/>
                    <a:pt x="1" y="1"/>
                  </a:cubicBezTo>
                  <a:cubicBezTo>
                    <a:pt x="1" y="0"/>
                    <a:pt x="1" y="0"/>
                    <a:pt x="1" y="0"/>
                  </a:cubicBezTo>
                  <a:cubicBezTo>
                    <a:pt x="0" y="0"/>
                    <a:pt x="0" y="0"/>
                    <a:pt x="0" y="1"/>
                  </a:cubicBezTo>
                  <a:cubicBezTo>
                    <a:pt x="0" y="280"/>
                    <a:pt x="0" y="280"/>
                    <a:pt x="0" y="280"/>
                  </a:cubicBezTo>
                  <a:cubicBezTo>
                    <a:pt x="0" y="281"/>
                    <a:pt x="0"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5" name="Freeform 51"/>
            <p:cNvSpPr>
              <a:spLocks/>
            </p:cNvSpPr>
            <p:nvPr/>
          </p:nvSpPr>
          <p:spPr bwMode="auto">
            <a:xfrm>
              <a:off x="2675" y="1219"/>
              <a:ext cx="3" cy="706"/>
            </a:xfrm>
            <a:custGeom>
              <a:avLst/>
              <a:gdLst>
                <a:gd name="T0" fmla="*/ 0 w 1"/>
                <a:gd name="T1" fmla="*/ 298 h 298"/>
                <a:gd name="T2" fmla="*/ 1 w 1"/>
                <a:gd name="T3" fmla="*/ 297 h 298"/>
                <a:gd name="T4" fmla="*/ 1 w 1"/>
                <a:gd name="T5" fmla="*/ 1 h 298"/>
                <a:gd name="T6" fmla="*/ 0 w 1"/>
                <a:gd name="T7" fmla="*/ 0 h 298"/>
                <a:gd name="T8" fmla="*/ 0 w 1"/>
                <a:gd name="T9" fmla="*/ 1 h 298"/>
                <a:gd name="T10" fmla="*/ 0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1" y="298"/>
                    <a:pt x="1" y="298"/>
                    <a:pt x="1" y="297"/>
                  </a:cubicBezTo>
                  <a:cubicBezTo>
                    <a:pt x="1" y="1"/>
                    <a:pt x="1" y="1"/>
                    <a:pt x="1" y="1"/>
                  </a:cubicBezTo>
                  <a:cubicBezTo>
                    <a:pt x="1" y="1"/>
                    <a:pt x="1" y="0"/>
                    <a:pt x="0" y="0"/>
                  </a:cubicBezTo>
                  <a:cubicBezTo>
                    <a:pt x="0" y="0"/>
                    <a:pt x="0" y="1"/>
                    <a:pt x="0" y="1"/>
                  </a:cubicBezTo>
                  <a:cubicBezTo>
                    <a:pt x="0" y="297"/>
                    <a:pt x="0" y="297"/>
                    <a:pt x="0" y="297"/>
                  </a:cubicBezTo>
                  <a:cubicBezTo>
                    <a:pt x="0"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6" name="Freeform 52"/>
            <p:cNvSpPr>
              <a:spLocks/>
            </p:cNvSpPr>
            <p:nvPr/>
          </p:nvSpPr>
          <p:spPr bwMode="auto">
            <a:xfrm>
              <a:off x="2697" y="1177"/>
              <a:ext cx="2" cy="748"/>
            </a:xfrm>
            <a:custGeom>
              <a:avLst/>
              <a:gdLst>
                <a:gd name="T0" fmla="*/ 0 w 1"/>
                <a:gd name="T1" fmla="*/ 316 h 316"/>
                <a:gd name="T2" fmla="*/ 1 w 1"/>
                <a:gd name="T3" fmla="*/ 315 h 316"/>
                <a:gd name="T4" fmla="*/ 1 w 1"/>
                <a:gd name="T5" fmla="*/ 1 h 316"/>
                <a:gd name="T6" fmla="*/ 0 w 1"/>
                <a:gd name="T7" fmla="*/ 0 h 316"/>
                <a:gd name="T8" fmla="*/ 0 w 1"/>
                <a:gd name="T9" fmla="*/ 1 h 316"/>
                <a:gd name="T10" fmla="*/ 0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1" y="316"/>
                    <a:pt x="1" y="315"/>
                  </a:cubicBezTo>
                  <a:cubicBezTo>
                    <a:pt x="1" y="1"/>
                    <a:pt x="1" y="1"/>
                    <a:pt x="1" y="1"/>
                  </a:cubicBezTo>
                  <a:cubicBezTo>
                    <a:pt x="1" y="0"/>
                    <a:pt x="0" y="0"/>
                    <a:pt x="0" y="0"/>
                  </a:cubicBezTo>
                  <a:cubicBezTo>
                    <a:pt x="0" y="0"/>
                    <a:pt x="0" y="0"/>
                    <a:pt x="0" y="1"/>
                  </a:cubicBezTo>
                  <a:cubicBezTo>
                    <a:pt x="0" y="315"/>
                    <a:pt x="0" y="315"/>
                    <a:pt x="0" y="315"/>
                  </a:cubicBezTo>
                  <a:cubicBezTo>
                    <a:pt x="0" y="316"/>
                    <a:pt x="0"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7" name="Freeform 53"/>
            <p:cNvSpPr>
              <a:spLocks/>
            </p:cNvSpPr>
            <p:nvPr/>
          </p:nvSpPr>
          <p:spPr bwMode="auto">
            <a:xfrm>
              <a:off x="2716" y="1115"/>
              <a:ext cx="2" cy="810"/>
            </a:xfrm>
            <a:custGeom>
              <a:avLst/>
              <a:gdLst>
                <a:gd name="T0" fmla="*/ 1 w 1"/>
                <a:gd name="T1" fmla="*/ 342 h 342"/>
                <a:gd name="T2" fmla="*/ 1 w 1"/>
                <a:gd name="T3" fmla="*/ 341 h 342"/>
                <a:gd name="T4" fmla="*/ 1 w 1"/>
                <a:gd name="T5" fmla="*/ 0 h 342"/>
                <a:gd name="T6" fmla="*/ 1 w 1"/>
                <a:gd name="T7" fmla="*/ 0 h 342"/>
                <a:gd name="T8" fmla="*/ 0 w 1"/>
                <a:gd name="T9" fmla="*/ 0 h 342"/>
                <a:gd name="T10" fmla="*/ 0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1" y="342"/>
                    <a:pt x="1" y="342"/>
                    <a:pt x="1" y="341"/>
                  </a:cubicBezTo>
                  <a:cubicBezTo>
                    <a:pt x="1" y="0"/>
                    <a:pt x="1" y="0"/>
                    <a:pt x="1" y="0"/>
                  </a:cubicBezTo>
                  <a:cubicBezTo>
                    <a:pt x="1" y="0"/>
                    <a:pt x="1" y="0"/>
                    <a:pt x="1" y="0"/>
                  </a:cubicBezTo>
                  <a:cubicBezTo>
                    <a:pt x="0" y="0"/>
                    <a:pt x="0" y="0"/>
                    <a:pt x="0" y="0"/>
                  </a:cubicBezTo>
                  <a:cubicBezTo>
                    <a:pt x="0" y="341"/>
                    <a:pt x="0" y="341"/>
                    <a:pt x="0" y="341"/>
                  </a:cubicBezTo>
                  <a:cubicBezTo>
                    <a:pt x="0" y="342"/>
                    <a:pt x="0"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8" name="Line 54"/>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400"/>
            </a:p>
          </p:txBody>
        </p:sp>
        <p:sp>
          <p:nvSpPr>
            <p:cNvPr id="59" name="Line 55"/>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400"/>
            </a:p>
          </p:txBody>
        </p:sp>
      </p:grpSp>
      <p:sp>
        <p:nvSpPr>
          <p:cNvPr id="4" name="Content Placeholder 3"/>
          <p:cNvSpPr>
            <a:spLocks noGrp="1"/>
          </p:cNvSpPr>
          <p:nvPr>
            <p:ph sz="quarter" idx="14" hasCustomPrompt="1"/>
          </p:nvPr>
        </p:nvSpPr>
        <p:spPr>
          <a:xfrm>
            <a:off x="269239" y="1187620"/>
            <a:ext cx="11653523" cy="5066803"/>
          </a:xfrm>
        </p:spPr>
        <p:txBody>
          <a:bodyPr/>
          <a:lstStyle>
            <a:lvl1pPr>
              <a:defRPr sz="3200"/>
            </a:lvl1pPr>
            <a:lvl2pPr>
              <a:spcBef>
                <a:spcPts val="1600"/>
              </a:spcBef>
              <a:spcAft>
                <a:spcPts val="0"/>
              </a:spcAft>
              <a:defRPr sz="2133">
                <a:solidFill>
                  <a:srgbClr val="525252"/>
                </a:solidFill>
                <a:latin typeface="+mj-lt"/>
              </a:defRPr>
            </a:lvl2pPr>
            <a:lvl3pPr>
              <a:spcBef>
                <a:spcPts val="400"/>
              </a:spcBef>
              <a:spcAft>
                <a:spcPts val="0"/>
              </a:spcAft>
              <a:defRPr sz="2133">
                <a:solidFill>
                  <a:srgbClr val="525252"/>
                </a:solidFill>
                <a:latin typeface="+mj-lt"/>
              </a:defRPr>
            </a:lvl3pPr>
            <a:lvl4pPr>
              <a:spcBef>
                <a:spcPts val="400"/>
              </a:spcBef>
              <a:spcAft>
                <a:spcPts val="0"/>
              </a:spcAft>
              <a:defRPr sz="2133">
                <a:solidFill>
                  <a:srgbClr val="525252"/>
                </a:solidFill>
                <a:latin typeface="+mj-lt"/>
              </a:defRPr>
            </a:lvl4pPr>
            <a:lvl5pPr>
              <a:spcBef>
                <a:spcPts val="400"/>
              </a:spcBef>
              <a:spcAft>
                <a:spcPts val="0"/>
              </a:spcAft>
              <a:defRPr sz="2133">
                <a:solidFill>
                  <a:srgbClr val="525252"/>
                </a:solidFill>
                <a:latin typeface="+mj-lt"/>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8501430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2792952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3585699"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1"/>
            <a:ext cx="8067824"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8659744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5647619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a:solidFill>
            <a:schemeClr val="tx1">
              <a:lumMod val="20000"/>
              <a:lumOff val="80000"/>
            </a:schemeClr>
          </a:solidFill>
        </p:spPr>
        <p:txBody>
          <a:bodyPr/>
          <a:lstStyle>
            <a:lvl1pPr>
              <a:spcBef>
                <a:spcPts val="800"/>
              </a:spcBef>
              <a:spcAft>
                <a:spcPts val="800"/>
              </a:spcAft>
              <a:defRPr sz="2133">
                <a:solidFill>
                  <a:schemeClr val="tx2"/>
                </a:solidFill>
                <a:latin typeface="Consolas" panose="020B0609020204030204" pitchFamily="49" charset="0"/>
                <a:cs typeface="Consolas" panose="020B0609020204030204" pitchFamily="49" charset="0"/>
              </a:defRPr>
            </a:lvl1pPr>
            <a:lvl2pPr marL="306910" indent="0">
              <a:spcBef>
                <a:spcPts val="800"/>
              </a:spcBef>
              <a:spcAft>
                <a:spcPts val="800"/>
              </a:spcAft>
              <a:defRPr sz="2133">
                <a:solidFill>
                  <a:schemeClr val="tx2"/>
                </a:solidFill>
                <a:latin typeface="Consolas" panose="020B0609020204030204" pitchFamily="49" charset="0"/>
                <a:cs typeface="Consolas" panose="020B0609020204030204" pitchFamily="49" charset="0"/>
              </a:defRPr>
            </a:lvl2pPr>
            <a:lvl3pPr marL="615935" indent="0">
              <a:spcBef>
                <a:spcPts val="800"/>
              </a:spcBef>
              <a:spcAft>
                <a:spcPts val="800"/>
              </a:spcAft>
              <a:buNone/>
              <a:defRPr sz="2133">
                <a:solidFill>
                  <a:schemeClr val="tx2"/>
                </a:solidFill>
                <a:latin typeface="Consolas" panose="020B0609020204030204" pitchFamily="49" charset="0"/>
                <a:cs typeface="Consolas" panose="020B0609020204030204" pitchFamily="49" charset="0"/>
              </a:defRPr>
            </a:lvl3pPr>
            <a:lvl4pPr marL="912261" indent="0">
              <a:spcBef>
                <a:spcPts val="800"/>
              </a:spcBef>
              <a:spcAft>
                <a:spcPts val="800"/>
              </a:spcAft>
              <a:buNone/>
              <a:defRPr sz="2133">
                <a:solidFill>
                  <a:schemeClr val="tx2"/>
                </a:solidFill>
                <a:latin typeface="Consolas" panose="020B0609020204030204" pitchFamily="49" charset="0"/>
                <a:cs typeface="Consolas" panose="020B0609020204030204" pitchFamily="49" charset="0"/>
              </a:defRPr>
            </a:lvl4pPr>
            <a:lvl5pPr marL="1219170" indent="0">
              <a:spcBef>
                <a:spcPts val="800"/>
              </a:spcBef>
              <a:spcAft>
                <a:spcPts val="800"/>
              </a:spcAft>
              <a:buNone/>
              <a:defRPr sz="2133">
                <a:solidFill>
                  <a:schemeClr val="tx2"/>
                </a:solidFill>
                <a:latin typeface="Consolas" panose="020B0609020204030204" pitchFamily="49" charset="0"/>
                <a:cs typeface="Consolas" panose="020B0609020204030204" pitchFamily="49" charset="0"/>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175774149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1"/>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43530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3585699"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1"/>
            <a:ext cx="8067824"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85122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12503592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3886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54">
              <a:lnSpc>
                <a:spcPct val="90000"/>
              </a:lnSpc>
              <a:spcBef>
                <a:spcPts val="800"/>
              </a:spcBef>
            </a:pPr>
            <a:endParaRPr lang="en-US" sz="2667" dirty="0" err="1" smtClean="0">
              <a:solidFill>
                <a:prstClr val="white"/>
              </a:solidFill>
            </a:endParaRPr>
          </a:p>
        </p:txBody>
      </p:sp>
      <p:sp>
        <p:nvSpPr>
          <p:cNvPr id="9" name="Title 5"/>
          <p:cNvSpPr>
            <a:spLocks noGrp="1"/>
          </p:cNvSpPr>
          <p:nvPr>
            <p:ph type="title" hasCustomPrompt="1"/>
          </p:nvPr>
        </p:nvSpPr>
        <p:spPr>
          <a:xfrm>
            <a:off x="205048" y="2279373"/>
            <a:ext cx="5647113" cy="1749288"/>
          </a:xfrm>
        </p:spPr>
        <p:txBody>
          <a:bodyPr/>
          <a:lstStyle>
            <a:lvl1pPr>
              <a:defRPr sz="4267">
                <a:gradFill>
                  <a:gsLst>
                    <a:gs pos="0">
                      <a:schemeClr val="bg1"/>
                    </a:gs>
                    <a:gs pos="100000">
                      <a:schemeClr val="bg1"/>
                    </a:gs>
                  </a:gsLst>
                  <a:lin ang="5400000" scaled="1"/>
                </a:gradFill>
                <a:latin typeface="+mn-lt"/>
              </a:defRPr>
            </a:lvl1pPr>
          </a:lstStyle>
          <a:p>
            <a:r>
              <a:rPr lang="en-US" dirty="0" smtClean="0"/>
              <a:t>Click to edit title</a:t>
            </a:r>
            <a:endParaRPr lang="en-US" dirty="0"/>
          </a:p>
        </p:txBody>
      </p:sp>
      <p:sp>
        <p:nvSpPr>
          <p:cNvPr id="10" name="Content Placeholder 3"/>
          <p:cNvSpPr>
            <a:spLocks noGrp="1"/>
          </p:cNvSpPr>
          <p:nvPr>
            <p:ph sz="quarter" idx="15" hasCustomPrompt="1"/>
          </p:nvPr>
        </p:nvSpPr>
        <p:spPr>
          <a:xfrm>
            <a:off x="6301042" y="2279373"/>
            <a:ext cx="5621719" cy="3880264"/>
          </a:xfrm>
        </p:spPr>
        <p:txBody>
          <a:bodyPr/>
          <a:lstStyle>
            <a:lvl1pPr>
              <a:defRPr sz="2667">
                <a:solidFill>
                  <a:schemeClr val="tx1"/>
                </a:solidFill>
                <a:latin typeface="+mn-lt"/>
              </a:defRPr>
            </a:lvl1pPr>
            <a:lvl2pPr>
              <a:defRPr sz="2667">
                <a:solidFill>
                  <a:schemeClr val="tx1"/>
                </a:solidFill>
                <a:latin typeface="+mn-lt"/>
              </a:defRPr>
            </a:lvl2pPr>
            <a:lvl3pPr>
              <a:defRPr sz="2667">
                <a:solidFill>
                  <a:schemeClr val="tx1"/>
                </a:solidFill>
                <a:latin typeface="+mn-lt"/>
              </a:defRPr>
            </a:lvl3pPr>
            <a:lvl4pPr>
              <a:defRPr sz="2667">
                <a:solidFill>
                  <a:schemeClr val="tx1"/>
                </a:solidFill>
                <a:latin typeface="+mn-lt"/>
              </a:defRPr>
            </a:lvl4pPr>
            <a:lvl5pPr>
              <a:defRPr sz="2667">
                <a:solidFill>
                  <a:schemeClr val="tx1"/>
                </a:solidFill>
                <a:latin typeface="+mn-lt"/>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3"/>
          <p:cNvSpPr>
            <a:spLocks noGrp="1"/>
          </p:cNvSpPr>
          <p:nvPr>
            <p:ph type="body" sz="quarter" idx="16" hasCustomPrompt="1"/>
          </p:nvPr>
        </p:nvSpPr>
        <p:spPr>
          <a:xfrm>
            <a:off x="205046" y="4028661"/>
            <a:ext cx="5647113" cy="2130976"/>
          </a:xfrm>
        </p:spPr>
        <p:txBody>
          <a:bodyPr/>
          <a:lstStyle>
            <a:lvl1pPr>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subtitle</a:t>
            </a:r>
          </a:p>
        </p:txBody>
      </p:sp>
    </p:spTree>
    <p:extLst>
      <p:ext uri="{BB962C8B-B14F-4D97-AF65-F5344CB8AC3E}">
        <p14:creationId xmlns:p14="http://schemas.microsoft.com/office/powerpoint/2010/main" val="18103019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667" dirty="0">
              <a:solidFill>
                <a:prstClr val="white">
                  <a:alpha val="95000"/>
                </a:prstClr>
              </a:solidFill>
              <a:cs typeface="Segoe UI" pitchFamily="34" charset="0"/>
            </a:endParaRPr>
          </a:p>
        </p:txBody>
      </p:sp>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solidFill>
                  <a:prstClr val="white"/>
                </a:solidFill>
              </a:endParaRPr>
            </a:p>
          </p:txBody>
        </p:sp>
      </p:grpSp>
    </p:spTree>
    <p:extLst>
      <p:ext uri="{BB962C8B-B14F-4D97-AF65-F5344CB8AC3E}">
        <p14:creationId xmlns:p14="http://schemas.microsoft.com/office/powerpoint/2010/main" val="902121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0EEB6A-07DF-4501-A072-10BDAD27A855}" type="datetimeFigureOut">
              <a:rPr lang="en-US" smtClean="0"/>
              <a:t>12/9/2015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884971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56507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5" tIns="146284" rIns="182855" bIns="146284" rtlCol="0" anchor="t" anchorCtr="0"/>
          <a:lstStyle/>
          <a:p>
            <a:pPr algn="ctr" defTabSz="914272">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60"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3"/>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050002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userDrawn="1"/>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stretch>
            <a:fillRect/>
          </a:stretch>
        </p:blipFill>
        <p:spPr>
          <a:xfrm>
            <a:off x="5799738" y="42459"/>
            <a:ext cx="592525" cy="592609"/>
          </a:xfrm>
          <a:prstGeom prst="rect">
            <a:avLst/>
          </a:prstGeom>
        </p:spPr>
      </p:pic>
      <p:pic>
        <p:nvPicPr>
          <p:cNvPr id="30" name="Picture 29"/>
          <p:cNvPicPr>
            <a:picLocks noChangeAspect="1"/>
          </p:cNvPicPr>
          <p:nvPr userDrawn="1"/>
        </p:nvPicPr>
        <p:blipFill>
          <a:blip r:embed="rId4"/>
          <a:stretch>
            <a:fillRect/>
          </a:stretch>
        </p:blipFill>
        <p:spPr>
          <a:xfrm>
            <a:off x="2294330" y="2933315"/>
            <a:ext cx="7658499" cy="1395862"/>
          </a:xfrm>
          <a:prstGeom prst="rect">
            <a:avLst/>
          </a:prstGeom>
        </p:spPr>
      </p:pic>
      <p:sp>
        <p:nvSpPr>
          <p:cNvPr id="33" name="Rectangle 32"/>
          <p:cNvSpPr/>
          <p:nvPr userDrawn="1"/>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60048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smtClean="0"/>
              <a:t>Speaker Name</a:t>
            </a:r>
          </a:p>
        </p:txBody>
      </p:sp>
      <p:grpSp>
        <p:nvGrpSpPr>
          <p:cNvPr id="3" name="Group 4"/>
          <p:cNvGrpSpPr>
            <a:grpSpLocks noChangeAspect="1"/>
          </p:cNvGrpSpPr>
          <p:nvPr userDrawn="1"/>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grpSp>
    </p:spTree>
    <p:extLst>
      <p:ext uri="{BB962C8B-B14F-4D97-AF65-F5344CB8AC3E}">
        <p14:creationId xmlns:p14="http://schemas.microsoft.com/office/powerpoint/2010/main" val="3504312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smtClean="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grpSp>
    </p:spTree>
    <p:extLst>
      <p:ext uri="{BB962C8B-B14F-4D97-AF65-F5344CB8AC3E}">
        <p14:creationId xmlns:p14="http://schemas.microsoft.com/office/powerpoint/2010/main" val="39124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smtClean="0"/>
              <a:t>Speaker Name</a:t>
            </a:r>
          </a:p>
        </p:txBody>
      </p:sp>
      <p:grpSp>
        <p:nvGrpSpPr>
          <p:cNvPr id="35" name="Group 34"/>
          <p:cNvGrpSpPr/>
          <p:nvPr userDrawn="1"/>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grpSp>
    </p:spTree>
    <p:extLst>
      <p:ext uri="{BB962C8B-B14F-4D97-AF65-F5344CB8AC3E}">
        <p14:creationId xmlns:p14="http://schemas.microsoft.com/office/powerpoint/2010/main" val="86571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userDrawn="1"/>
        </p:nvPicPr>
        <p:blipFill>
          <a:blip r:embed="rId2"/>
          <a:stretch>
            <a:fillRect/>
          </a:stretch>
        </p:blipFill>
        <p:spPr>
          <a:xfrm>
            <a:off x="-5377" y="2915308"/>
            <a:ext cx="897489" cy="897615"/>
          </a:xfrm>
          <a:prstGeom prst="rect">
            <a:avLst/>
          </a:prstGeom>
        </p:spPr>
      </p:pic>
      <p:sp>
        <p:nvSpPr>
          <p:cNvPr id="4" name="Rectangle 3"/>
          <p:cNvSpPr/>
          <p:nvPr userDrawn="1"/>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456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smtClean="0"/>
              <a:t>Section title</a:t>
            </a:r>
            <a:endParaRPr lang="en-US" dirty="0"/>
          </a:p>
        </p:txBody>
      </p:sp>
      <p:sp>
        <p:nvSpPr>
          <p:cNvPr id="4" name="Rectangle 3"/>
          <p:cNvSpPr/>
          <p:nvPr userDrawn="1"/>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70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2881555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4"/>
          <p:cNvGrpSpPr>
            <a:grpSpLocks noChangeAspect="1"/>
          </p:cNvGrpSpPr>
          <p:nvPr userDrawn="1"/>
        </p:nvGrpSpPr>
        <p:grpSpPr bwMode="auto">
          <a:xfrm>
            <a:off x="10313555" y="6327230"/>
            <a:ext cx="1475366" cy="269276"/>
            <a:chOff x="6627" y="4065"/>
            <a:chExt cx="948" cy="173"/>
          </a:xfrm>
        </p:grpSpPr>
        <p:sp>
          <p:nvSpPr>
            <p:cNvPr id="5"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7"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8"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9"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0"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1"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2"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3"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4"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5"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6"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7"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8"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Rectangle 18"/>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177195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4"/>
          <p:cNvGrpSpPr>
            <a:grpSpLocks noChangeAspect="1"/>
          </p:cNvGrpSpPr>
          <p:nvPr userDrawn="1"/>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grpSp>
        <p:nvGrpSpPr>
          <p:cNvPr id="21" name="Group 4"/>
          <p:cNvGrpSpPr>
            <a:grpSpLocks noChangeAspect="1"/>
          </p:cNvGrpSpPr>
          <p:nvPr userDrawn="1"/>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gr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076249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Click to 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Fifth level</a:t>
            </a:r>
            <a:endParaRPr lang="en-US" dirty="0"/>
          </a:p>
        </p:txBody>
      </p:sp>
      <p:grpSp>
        <p:nvGrpSpPr>
          <p:cNvPr id="6" name="Group 4"/>
          <p:cNvGrpSpPr>
            <a:grpSpLocks noChangeAspect="1"/>
          </p:cNvGrpSpPr>
          <p:nvPr userDrawn="1"/>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9" name="Rectangle 28"/>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338471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4"/>
          <p:cNvGrpSpPr>
            <a:grpSpLocks noChangeAspect="1"/>
          </p:cNvGrpSpPr>
          <p:nvPr userDrawn="1"/>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0" name="Rectangle 19"/>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621452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userDrawn="1"/>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8470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userDrawn="1"/>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407919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smtClean="0"/>
              <a:t>Author’s Name</a:t>
            </a:r>
          </a:p>
          <a:p>
            <a:pPr lvl="0"/>
            <a:r>
              <a:rPr lang="en-US" dirty="0" smtClean="0"/>
              <a:t>Title</a:t>
            </a:r>
          </a:p>
        </p:txBody>
      </p:sp>
      <p:pic>
        <p:nvPicPr>
          <p:cNvPr id="5" name="Picture 4"/>
          <p:cNvPicPr>
            <a:picLocks noChangeAspect="1"/>
          </p:cNvPicPr>
          <p:nvPr userDrawn="1"/>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1151919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4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3" y="3083652"/>
            <a:ext cx="3223861" cy="69267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696969"/>
                    </a:gs>
                    <a:gs pos="100000">
                      <a:srgbClr val="696969"/>
                    </a:gs>
                  </a:gsLst>
                  <a:lin ang="5400000" scaled="0"/>
                </a:gradFill>
                <a:cs typeface="Segoe UI" pitchFamily="34" charset="0"/>
              </a:rPr>
              <a:t>© </a:t>
            </a:r>
            <a:r>
              <a:rPr lang="en-US" sz="686" dirty="0" smtClean="0">
                <a:gradFill>
                  <a:gsLst>
                    <a:gs pos="0">
                      <a:srgbClr val="696969"/>
                    </a:gs>
                    <a:gs pos="100000">
                      <a:srgbClr val="696969"/>
                    </a:gs>
                  </a:gsLst>
                  <a:lin ang="5400000" scaled="0"/>
                </a:gradFill>
                <a:cs typeface="Segoe UI" pitchFamily="34" charset="0"/>
              </a:rPr>
              <a:t>2015 </a:t>
            </a:r>
            <a:r>
              <a:rPr lang="en-US" sz="686" dirty="0">
                <a:gradFill>
                  <a:gsLst>
                    <a:gs pos="0">
                      <a:srgbClr val="696969"/>
                    </a:gs>
                    <a:gs pos="100000">
                      <a:srgbClr val="696969"/>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133520203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45631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481422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2"/>
            <a:ext cx="6411927" cy="899665"/>
          </a:xfrm>
        </p:spPr>
        <p:txBody>
          <a:bodyPr/>
          <a:lstStyle>
            <a:lvl1pPr algn="l" defTabSz="914192" rtl="0" eaLnBrk="1" latinLnBrk="0" hangingPunct="1">
              <a:lnSpc>
                <a:spcPct val="90000"/>
              </a:lnSpc>
              <a:spcBef>
                <a:spcPct val="0"/>
              </a:spcBef>
              <a:buNone/>
              <a:defRPr lang="en-US" sz="4312" b="0" kern="1200" cap="none" spc="-147"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269240" y="1903617"/>
            <a:ext cx="6411927" cy="902290"/>
          </a:xfrm>
        </p:spPr>
        <p:txBody>
          <a:bodyPr/>
          <a:lstStyle>
            <a:lvl1pPr marL="0" indent="0">
              <a:spcBef>
                <a:spcPts val="0"/>
              </a:spcBef>
              <a:spcAft>
                <a:spcPts val="1175"/>
              </a:spcAft>
              <a:buNone/>
              <a:defRPr sz="2353" spc="-49" baseline="0">
                <a:gradFill>
                  <a:gsLst>
                    <a:gs pos="1250">
                      <a:schemeClr val="tx1"/>
                    </a:gs>
                    <a:gs pos="99000">
                      <a:schemeClr val="tx1"/>
                    </a:gs>
                  </a:gsLst>
                  <a:lin ang="5400000" scaled="0"/>
                </a:gradFill>
                <a:latin typeface="+mn-lt"/>
              </a:defRPr>
            </a:lvl1pPr>
            <a:lvl2pPr marL="0" indent="0">
              <a:spcBef>
                <a:spcPts val="0"/>
              </a:spcBef>
              <a:spcAft>
                <a:spcPts val="1175"/>
              </a:spcAft>
              <a:buFontTx/>
              <a:buNone/>
              <a:defRPr sz="1765"/>
            </a:lvl2pPr>
            <a:lvl3pPr marL="224054" indent="0">
              <a:spcBef>
                <a:spcPts val="0"/>
              </a:spcBef>
              <a:spcAft>
                <a:spcPts val="1175"/>
              </a:spcAft>
              <a:buNone/>
              <a:defRPr sz="1765"/>
            </a:lvl3pPr>
            <a:lvl4pPr marL="448107" indent="0">
              <a:spcBef>
                <a:spcPts val="0"/>
              </a:spcBef>
              <a:spcAft>
                <a:spcPts val="1175"/>
              </a:spcAft>
              <a:buNone/>
              <a:defRPr sz="1567"/>
            </a:lvl4pPr>
            <a:lvl5pPr marL="672161" indent="0">
              <a:spcBef>
                <a:spcPts val="0"/>
              </a:spcBef>
              <a:spcAft>
                <a:spcPts val="1175"/>
              </a:spcAft>
              <a:buNone/>
              <a:defRPr sz="1567"/>
            </a:lvl5pPr>
          </a:lstStyle>
          <a:p>
            <a:pPr lvl="0"/>
            <a:r>
              <a:rPr lang="en-US" smtClean="0"/>
              <a:t>Click to edit Master text styles</a:t>
            </a:r>
          </a:p>
          <a:p>
            <a:pPr lvl="1"/>
            <a:r>
              <a:rPr lang="en-US" smtClean="0"/>
              <a:t>Second level</a:t>
            </a:r>
          </a:p>
        </p:txBody>
      </p:sp>
      <p:sp>
        <p:nvSpPr>
          <p:cNvPr id="3" name="Picture Placeholder 2"/>
          <p:cNvSpPr>
            <a:spLocks noGrp="1"/>
          </p:cNvSpPr>
          <p:nvPr>
            <p:ph type="pic" sz="quarter" idx="12"/>
          </p:nvPr>
        </p:nvSpPr>
        <p:spPr>
          <a:xfrm>
            <a:off x="7037557" y="0"/>
            <a:ext cx="5154443" cy="1270732"/>
          </a:xfrm>
        </p:spPr>
        <p:txBody>
          <a:bodyPr/>
          <a:lstStyle/>
          <a:p>
            <a:r>
              <a:rPr lang="en-US" smtClean="0"/>
              <a:t>Click icon to add picture</a:t>
            </a:r>
            <a:endParaRPr lang="en-US"/>
          </a:p>
        </p:txBody>
      </p:sp>
    </p:spTree>
    <p:extLst>
      <p:ext uri="{BB962C8B-B14F-4D97-AF65-F5344CB8AC3E}">
        <p14:creationId xmlns:p14="http://schemas.microsoft.com/office/powerpoint/2010/main" val="377127818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F5029ECB-E836-4CD7-BC14-3D29483238C8}" type="datetimeFigureOut">
              <a:rPr lang="en-US" smtClean="0">
                <a:solidFill>
                  <a:srgbClr val="00BCF2"/>
                </a:solidFill>
              </a:rPr>
              <a:pPr defTabSz="914367"/>
              <a:t>12/9/2015</a:t>
            </a:fld>
            <a:endParaRPr lang="en-US">
              <a:solidFill>
                <a:srgbClr val="00BCF2"/>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00BCF2"/>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A0E0ECC5-0376-4692-AF20-EADD60B40E27}" type="slidenum">
              <a:rPr lang="en-US" smtClean="0">
                <a:solidFill>
                  <a:srgbClr val="00BCF2"/>
                </a:solidFill>
              </a:rPr>
              <a:pPr defTabSz="914367"/>
              <a:t>‹#›</a:t>
            </a:fld>
            <a:endParaRPr lang="en-US">
              <a:solidFill>
                <a:srgbClr val="00BCF2"/>
              </a:solidFill>
            </a:endParaRPr>
          </a:p>
        </p:txBody>
      </p:sp>
    </p:spTree>
    <p:extLst>
      <p:ext uri="{BB962C8B-B14F-4D97-AF65-F5344CB8AC3E}">
        <p14:creationId xmlns:p14="http://schemas.microsoft.com/office/powerpoint/2010/main" val="15928348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1_Blank">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379511" y="3284731"/>
            <a:ext cx="5432981" cy="388842"/>
          </a:xfrm>
        </p:spPr>
        <p:txBody>
          <a:bodyPr wrap="square">
            <a:spAutoFit/>
          </a:bodyPr>
          <a:lstStyle>
            <a:lvl1pPr algn="ctr">
              <a:defRPr sz="1500">
                <a:solidFill>
                  <a:schemeClr val="tx1"/>
                </a:solidFill>
                <a:latin typeface="Segoe UI" panose="020B0502040204020203" pitchFamily="34" charset="0"/>
                <a:cs typeface="Segoe UI" panose="020B0502040204020203" pitchFamily="34" charset="0"/>
              </a:defRPr>
            </a:lvl1pPr>
          </a:lstStyle>
          <a:p>
            <a:r>
              <a:rPr lang="en-US" dirty="0" smtClean="0"/>
              <a:t>Click to edit slide details</a:t>
            </a:r>
            <a:endParaRPr lang="en-US" dirty="0"/>
          </a:p>
        </p:txBody>
      </p:sp>
    </p:spTree>
    <p:extLst>
      <p:ext uri="{BB962C8B-B14F-4D97-AF65-F5344CB8AC3E}">
        <p14:creationId xmlns:p14="http://schemas.microsoft.com/office/powerpoint/2010/main" val="1543256878"/>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1" y="6356351"/>
            <a:ext cx="2743200" cy="365125"/>
          </a:xfrm>
          <a:prstGeom prst="rect">
            <a:avLst/>
          </a:prstGeom>
        </p:spPr>
        <p:txBody>
          <a:bodyPr/>
          <a:lstStyle/>
          <a:p>
            <a:pPr defTabSz="914367"/>
            <a:fld id="{F5029ECB-E836-4CD7-BC14-3D29483238C8}" type="datetimeFigureOut">
              <a:rPr lang="en-US" smtClean="0">
                <a:solidFill>
                  <a:srgbClr val="00BCF2"/>
                </a:solidFill>
              </a:rPr>
              <a:pPr defTabSz="914367"/>
              <a:t>12/9/2015</a:t>
            </a:fld>
            <a:endParaRPr lang="en-US">
              <a:solidFill>
                <a:srgbClr val="00BCF2"/>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00BCF2"/>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pPr defTabSz="914367"/>
            <a:fld id="{A0E0ECC5-0376-4692-AF20-EADD60B40E27}" type="slidenum">
              <a:rPr lang="en-US" smtClean="0">
                <a:solidFill>
                  <a:srgbClr val="00BCF2"/>
                </a:solidFill>
              </a:rPr>
              <a:pPr defTabSz="914367"/>
              <a:t>‹#›</a:t>
            </a:fld>
            <a:endParaRPr lang="en-US">
              <a:solidFill>
                <a:srgbClr val="00BCF2"/>
              </a:solidFill>
            </a:endParaRPr>
          </a:p>
        </p:txBody>
      </p:sp>
    </p:spTree>
    <p:extLst>
      <p:ext uri="{BB962C8B-B14F-4D97-AF65-F5344CB8AC3E}">
        <p14:creationId xmlns:p14="http://schemas.microsoft.com/office/powerpoint/2010/main" val="28709527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4246"/>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40" y="2969147"/>
            <a:ext cx="5378548" cy="919705"/>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315257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5" y="1204914"/>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1573968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9149"/>
            <a:ext cx="11637012" cy="919705"/>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649692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408990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38245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76089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127394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969711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23857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936934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791026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80320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image" Target="../media/image4.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3.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theme" Target="../theme/theme4.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theme" Target="../theme/theme5.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6" r:id="rId2"/>
    <p:sldLayoutId id="2147485040" r:id="rId3"/>
    <p:sldLayoutId id="2147485017" r:id="rId4"/>
    <p:sldLayoutId id="2147485018" r:id="rId5"/>
    <p:sldLayoutId id="2147485019" r:id="rId6"/>
    <p:sldLayoutId id="2147485020" r:id="rId7"/>
    <p:sldLayoutId id="2147485021" r:id="rId8"/>
    <p:sldLayoutId id="2147483725" r:id="rId9"/>
    <p:sldLayoutId id="2147485022" r:id="rId10"/>
    <p:sldLayoutId id="2147485023" r:id="rId11"/>
    <p:sldLayoutId id="2147485024" r:id="rId12"/>
    <p:sldLayoutId id="2147485025" r:id="rId13"/>
    <p:sldLayoutId id="2147485026" r:id="rId14"/>
    <p:sldLayoutId id="2147485027" r:id="rId15"/>
    <p:sldLayoutId id="2147485028" r:id="rId16"/>
    <p:sldLayoutId id="2147485029" r:id="rId17"/>
    <p:sldLayoutId id="2147485030" r:id="rId18"/>
    <p:sldLayoutId id="2147485031" r:id="rId19"/>
    <p:sldLayoutId id="2147485032" r:id="rId20"/>
    <p:sldLayoutId id="214748503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5084" r:id="rId27"/>
    <p:sldLayoutId id="2147485085"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9239" y="1187619"/>
            <a:ext cx="11653523" cy="5434445"/>
          </a:xfrm>
          <a:prstGeom prst="rect">
            <a:avLst/>
          </a:prstGeom>
        </p:spPr>
        <p:txBody>
          <a:bodyPr vert="horz" lIns="137160" tIns="109728" rIns="137160" bIns="109728"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18"/>
          <a:stretch>
            <a:fillRect/>
          </a:stretch>
        </p:blipFill>
        <p:spPr>
          <a:xfrm rot="5400000">
            <a:off x="9296854" y="2990702"/>
            <a:ext cx="6857997" cy="876601"/>
          </a:xfrm>
          <a:prstGeom prst="rect">
            <a:avLst/>
          </a:prstGeom>
        </p:spPr>
      </p:pic>
    </p:spTree>
    <p:extLst>
      <p:ext uri="{BB962C8B-B14F-4D97-AF65-F5344CB8AC3E}">
        <p14:creationId xmlns:p14="http://schemas.microsoft.com/office/powerpoint/2010/main" val="1176774438"/>
      </p:ext>
    </p:extLst>
  </p:cSld>
  <p:clrMap bg1="lt1" tx1="dk1" bg2="lt2" tx2="dk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 id="2147485053" r:id="rId12"/>
    <p:sldLayoutId id="2147485054" r:id="rId13"/>
    <p:sldLayoutId id="2147485055" r:id="rId14"/>
    <p:sldLayoutId id="2147485056" r:id="rId15"/>
    <p:sldLayoutId id="2147485057" r:id="rId16"/>
  </p:sldLayoutIdLst>
  <p:transition>
    <p:fade/>
  </p:transition>
  <p:hf hdr="0" ftr="0" dt="0"/>
  <p:txStyles>
    <p:titleStyle>
      <a:lvl1pPr algn="l" defTabSz="914377" rtl="0" eaLnBrk="1" latinLnBrk="0" hangingPunct="1">
        <a:lnSpc>
          <a:spcPct val="90000"/>
        </a:lnSpc>
        <a:spcBef>
          <a:spcPct val="0"/>
        </a:spcBef>
        <a:buNone/>
        <a:defRPr lang="en-US" sz="4705" b="0" kern="1200" cap="none" spc="-100" baseline="0" dirty="0">
          <a:ln w="3175">
            <a:noFill/>
          </a:ln>
          <a:solidFill>
            <a:srgbClr val="202124"/>
          </a:solidFill>
          <a:effectLst/>
          <a:latin typeface="+mj-lt"/>
          <a:ea typeface="+mn-ea"/>
          <a:cs typeface="Segoe UI" pitchFamily="34" charset="0"/>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hidden="1"/>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userDrawn="1"/>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pPr defTabSz="914367"/>
            <a:r>
              <a:rPr lang="en-US" sz="1765" dirty="0" smtClean="0">
                <a:solidFill>
                  <a:srgbClr val="00BCF2"/>
                </a:solidFill>
              </a:rPr>
              <a:t> </a:t>
            </a:r>
            <a:endParaRPr lang="en-US" sz="1765" dirty="0">
              <a:solidFill>
                <a:srgbClr val="00BCF2"/>
              </a:solidFill>
            </a:endParaRPr>
          </a:p>
        </p:txBody>
      </p:sp>
    </p:spTree>
    <p:extLst>
      <p:ext uri="{BB962C8B-B14F-4D97-AF65-F5344CB8AC3E}">
        <p14:creationId xmlns:p14="http://schemas.microsoft.com/office/powerpoint/2010/main" val="4224552536"/>
      </p:ext>
    </p:extLst>
  </p:cSld>
  <p:clrMap bg1="lt1" tx1="dk1" bg2="lt2" tx2="dk2" accent1="accent1" accent2="accent2" accent3="accent3" accent4="accent4" accent5="accent5" accent6="accent6" hlink="hlink" folHlink="folHlink"/>
  <p:sldLayoutIdLst>
    <p:sldLayoutId id="2147485059" r:id="rId1"/>
    <p:sldLayoutId id="2147485060"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 id="2147485070" r:id="rId12"/>
    <p:sldLayoutId id="2147485071" r:id="rId13"/>
    <p:sldLayoutId id="2147485072" r:id="rId14"/>
    <p:sldLayoutId id="2147485073" r:id="rId15"/>
    <p:sldLayoutId id="2147485074" r:id="rId16"/>
    <p:sldLayoutId id="2147485075" r:id="rId17"/>
    <p:sldLayoutId id="2147485076" r:id="rId18"/>
    <p:sldLayoutId id="2147485077" r:id="rId19"/>
    <p:sldLayoutId id="2147485078" r:id="rId20"/>
    <p:sldLayoutId id="2147485079" r:id="rId21"/>
    <p:sldLayoutId id="2147485080" r:id="rId22"/>
    <p:sldLayoutId id="2147485081" r:id="rId23"/>
    <p:sldLayoutId id="2147485082" r:id="rId24"/>
    <p:sldLayoutId id="2147485083" r:id="rId2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96764431"/>
      </p:ext>
    </p:extLst>
  </p:cSld>
  <p:clrMap bg1="lt1" tx1="dk1" bg2="lt2" tx2="dk2" accent1="accent1" accent2="accent2" accent3="accent3" accent4="accent4" accent5="accent5" accent6="accent6" hlink="hlink" folHlink="folHlink"/>
  <p:sldLayoutIdLst>
    <p:sldLayoutId id="2147485087" r:id="rId1"/>
    <p:sldLayoutId id="2147485088" r:id="rId2"/>
    <p:sldLayoutId id="2147485089" r:id="rId3"/>
    <p:sldLayoutId id="2147485090" r:id="rId4"/>
    <p:sldLayoutId id="2147485091" r:id="rId5"/>
    <p:sldLayoutId id="2147485092" r:id="rId6"/>
    <p:sldLayoutId id="2147485093" r:id="rId7"/>
    <p:sldLayoutId id="2147485094" r:id="rId8"/>
    <p:sldLayoutId id="2147485095" r:id="rId9"/>
    <p:sldLayoutId id="2147485096" r:id="rId10"/>
    <p:sldLayoutId id="2147485097" r:id="rId11"/>
    <p:sldLayoutId id="2147485098" r:id="rId12"/>
    <p:sldLayoutId id="2147485099" r:id="rId13"/>
    <p:sldLayoutId id="2147485100" r:id="rId14"/>
    <p:sldLayoutId id="2147485101" r:id="rId15"/>
    <p:sldLayoutId id="2147485102" r:id="rId16"/>
    <p:sldLayoutId id="2147485103" r:id="rId17"/>
    <p:sldLayoutId id="2147485104" r:id="rId18"/>
    <p:sldLayoutId id="2147485105" r:id="rId19"/>
    <p:sldLayoutId id="2147485106" r:id="rId20"/>
    <p:sldLayoutId id="2147485107" r:id="rId21"/>
    <p:sldLayoutId id="2147485108" r:id="rId22"/>
    <p:sldLayoutId id="2147485109" r:id="rId23"/>
    <p:sldLayoutId id="2147485110" r:id="rId24"/>
    <p:sldLayoutId id="2147485111" r:id="rId25"/>
    <p:sldLayoutId id="2147485112" r:id="rId26"/>
    <p:sldLayoutId id="2147485113" r:id="rId27"/>
    <p:sldLayoutId id="214748511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87.xml"/><Relationship Id="rId7" Type="http://schemas.openxmlformats.org/officeDocument/2006/relationships/image" Target="../media/image5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notesSlide" Target="../notesSlides/notesSlide5.xml"/><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87.xml"/><Relationship Id="rId7" Type="http://schemas.openxmlformats.org/officeDocument/2006/relationships/image" Target="../media/image5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6.png"/><Relationship Id="rId5" Type="http://schemas.openxmlformats.org/officeDocument/2006/relationships/image" Target="../media/image61.png"/><Relationship Id="rId10" Type="http://schemas.openxmlformats.org/officeDocument/2006/relationships/image" Target="../media/image60.png"/><Relationship Id="rId4" Type="http://schemas.openxmlformats.org/officeDocument/2006/relationships/notesSlide" Target="../notesSlides/notesSlide6.xml"/><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73.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7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openxmlformats.org/officeDocument/2006/relationships/image" Target="../media/image87.jpeg"/><Relationship Id="rId4" Type="http://schemas.openxmlformats.org/officeDocument/2006/relationships/image" Target="../media/image86.jpe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github.com/Microsoft/XamlBehaviors" TargetMode="External"/><Relationship Id="rId1" Type="http://schemas.openxmlformats.org/officeDocument/2006/relationships/slideLayout" Target="../slideLayouts/slideLayout23.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hyperlink" Target="https://msdn.microsoft.com/en-us/library/mt622752.aspx" TargetMode="Externa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21.png"/><Relationship Id="rId3" Type="http://schemas.openxmlformats.org/officeDocument/2006/relationships/image" Target="../media/image24.png"/><Relationship Id="rId21" Type="http://schemas.openxmlformats.org/officeDocument/2006/relationships/image" Target="../media/image38.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0.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23" Type="http://schemas.microsoft.com/office/2007/relationships/hdphoto" Target="../media/hdphoto1.wdp"/><Relationship Id="rId10" Type="http://schemas.openxmlformats.org/officeDocument/2006/relationships/image" Target="../media/image31.png"/><Relationship Id="rId19" Type="http://schemas.openxmlformats.org/officeDocument/2006/relationships/image" Target="../media/image37.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hyperlink" Target="http://blogs.msdn.com/b/dotnet/archive/2015/10/20/10644260.aspx"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go.microsoft.com/fwlink/?LinkId=691129" TargetMode="External"/><Relationship Id="rId2" Type="http://schemas.openxmlformats.org/officeDocument/2006/relationships/notesSlide" Target="../notesSlides/notesSlide20.xml"/><Relationship Id="rId1" Type="http://schemas.openxmlformats.org/officeDocument/2006/relationships/slideLayout" Target="../slideLayouts/slideLayout92.xml"/></Relationships>
</file>

<file path=ppt/slides/_rels/slide5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1.xml"/><Relationship Id="rId1" Type="http://schemas.openxmlformats.org/officeDocument/2006/relationships/slideLayout" Target="../slideLayouts/slideLayout9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www.mobilize.net/download-silverlight-bridge" TargetMode="Externa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4.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43.png"/><Relationship Id="rId7" Type="http://schemas.openxmlformats.org/officeDocument/2006/relationships/image" Target="../media/image23.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60.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1.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40.png"/><Relationship Id="rId14" Type="http://schemas.openxmlformats.org/officeDocument/2006/relationships/image" Target="../media/image30.png"/><Relationship Id="rId22" Type="http://schemas.openxmlformats.org/officeDocument/2006/relationships/image" Target="../media/image4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99" y="805038"/>
            <a:ext cx="11576335" cy="1793090"/>
          </a:xfrm>
        </p:spPr>
        <p:txBody>
          <a:bodyPr/>
          <a:lstStyle/>
          <a:p>
            <a:r>
              <a:rPr lang="en-GB" dirty="0" smtClean="0"/>
              <a:t>What’s new for developers in </a:t>
            </a:r>
            <a:br>
              <a:rPr lang="en-GB" dirty="0" smtClean="0"/>
            </a:br>
            <a:r>
              <a:rPr lang="en-GB" dirty="0" smtClean="0"/>
              <a:t>Windows 10 Version 1511</a:t>
            </a:r>
            <a:br>
              <a:rPr lang="en-GB" dirty="0" smtClean="0"/>
            </a:br>
            <a:r>
              <a:rPr lang="en-GB" sz="3600" dirty="0">
                <a:gradFill>
                  <a:gsLst>
                    <a:gs pos="91000">
                      <a:srgbClr val="FFFFFF"/>
                    </a:gs>
                    <a:gs pos="0">
                      <a:srgbClr val="FFFFFF"/>
                    </a:gs>
                  </a:gsLst>
                  <a:lin ang="5400000" scaled="0"/>
                </a:gradFill>
              </a:rPr>
              <a:t/>
            </a:r>
            <a:br>
              <a:rPr lang="en-GB" sz="3600" dirty="0">
                <a:gradFill>
                  <a:gsLst>
                    <a:gs pos="91000">
                      <a:srgbClr val="FFFFFF"/>
                    </a:gs>
                    <a:gs pos="0">
                      <a:srgbClr val="FFFFFF"/>
                    </a:gs>
                  </a:gsLst>
                  <a:lin ang="5400000" scaled="0"/>
                </a:gradFill>
              </a:rPr>
            </a:br>
            <a:r>
              <a:rPr lang="en-GB" sz="3600" dirty="0">
                <a:gradFill>
                  <a:gsLst>
                    <a:gs pos="91000">
                      <a:srgbClr val="FFFFFF"/>
                    </a:gs>
                    <a:gs pos="0">
                      <a:srgbClr val="FFFFFF"/>
                    </a:gs>
                  </a:gsLst>
                  <a:lin ang="5400000" scaled="0"/>
                </a:gradFill>
              </a:rPr>
              <a:t>Developer’s Guide to Windows 10 </a:t>
            </a:r>
            <a:br>
              <a:rPr lang="en-GB" sz="3600" dirty="0">
                <a:gradFill>
                  <a:gsLst>
                    <a:gs pos="91000">
                      <a:srgbClr val="FFFFFF"/>
                    </a:gs>
                    <a:gs pos="0">
                      <a:srgbClr val="FFFFFF"/>
                    </a:gs>
                  </a:gsLst>
                  <a:lin ang="5400000" scaled="0"/>
                </a:gradFill>
              </a:rPr>
            </a:br>
            <a:r>
              <a:rPr lang="en-GB" sz="3200" b="1" dirty="0" smtClean="0">
                <a:gradFill>
                  <a:gsLst>
                    <a:gs pos="91000">
                      <a:srgbClr val="FFFFFF"/>
                    </a:gs>
                    <a:gs pos="0">
                      <a:srgbClr val="FFFFFF"/>
                    </a:gs>
                  </a:gsLst>
                  <a:lin ang="5400000" scaled="0"/>
                </a:gradFill>
              </a:rPr>
              <a:t>Build 10586 SDK Update</a:t>
            </a:r>
            <a:r>
              <a:rPr lang="en-GB" sz="3600" dirty="0">
                <a:gradFill>
                  <a:gsLst>
                    <a:gs pos="91000">
                      <a:srgbClr val="FFFFFF"/>
                    </a:gs>
                    <a:gs pos="0">
                      <a:srgbClr val="FFFFFF"/>
                    </a:gs>
                  </a:gsLst>
                  <a:lin ang="5400000" scaled="0"/>
                </a:gradFill>
              </a:rPr>
              <a:t/>
            </a:r>
            <a:br>
              <a:rPr lang="en-GB" sz="3600" dirty="0">
                <a:gradFill>
                  <a:gsLst>
                    <a:gs pos="91000">
                      <a:srgbClr val="FFFFFF"/>
                    </a:gs>
                    <a:gs pos="0">
                      <a:srgbClr val="FFFFFF"/>
                    </a:gs>
                  </a:gsLst>
                  <a:lin ang="5400000" scaled="0"/>
                </a:gradFill>
              </a:rPr>
            </a:br>
            <a:endParaRPr lang="en-GB" sz="5400" b="1" dirty="0"/>
          </a:p>
        </p:txBody>
      </p:sp>
      <p:sp>
        <p:nvSpPr>
          <p:cNvPr id="3" name="Text Placeholder 2"/>
          <p:cNvSpPr>
            <a:spLocks noGrp="1"/>
          </p:cNvSpPr>
          <p:nvPr>
            <p:ph type="body" sz="quarter" idx="12"/>
          </p:nvPr>
        </p:nvSpPr>
        <p:spPr>
          <a:xfrm>
            <a:off x="269300" y="4412486"/>
            <a:ext cx="4821315" cy="1792326"/>
          </a:xfrm>
        </p:spPr>
        <p:txBody>
          <a:bodyPr/>
          <a:lstStyle/>
          <a:p>
            <a:r>
              <a:rPr lang="en-GB" sz="3200" dirty="0" smtClean="0"/>
              <a:t>Andy Wigley</a:t>
            </a:r>
          </a:p>
          <a:p>
            <a:r>
              <a:rPr lang="en-GB" sz="2400" dirty="0" smtClean="0"/>
              <a:t>andy.wigley@microsoft.com</a:t>
            </a:r>
          </a:p>
          <a:p>
            <a:r>
              <a:rPr lang="en-GB" sz="2400" dirty="0" smtClean="0"/>
              <a:t>@</a:t>
            </a:r>
            <a:r>
              <a:rPr lang="en-GB" sz="2400" dirty="0" err="1" smtClean="0"/>
              <a:t>andy_wigley</a:t>
            </a:r>
            <a:endParaRPr lang="en-GB" sz="2400" dirty="0"/>
          </a:p>
        </p:txBody>
      </p:sp>
      <p:sp>
        <p:nvSpPr>
          <p:cNvPr id="4" name="Text Placeholder 2"/>
          <p:cNvSpPr txBox="1">
            <a:spLocks/>
          </p:cNvSpPr>
          <p:nvPr/>
        </p:nvSpPr>
        <p:spPr>
          <a:xfrm>
            <a:off x="6057467" y="4412486"/>
            <a:ext cx="4821315" cy="1792326"/>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200" dirty="0" smtClean="0"/>
              <a:t>Shen Chauhan</a:t>
            </a:r>
          </a:p>
          <a:p>
            <a:r>
              <a:rPr lang="en-GB" sz="2400" dirty="0" smtClean="0"/>
              <a:t>shen.chauhan@microsoft.com</a:t>
            </a:r>
          </a:p>
          <a:p>
            <a:r>
              <a:rPr lang="en-GB" sz="2400" dirty="0" smtClean="0"/>
              <a:t>@</a:t>
            </a:r>
            <a:r>
              <a:rPr lang="en-GB" sz="2400" dirty="0" err="1" smtClean="0"/>
              <a:t>shenchauhan</a:t>
            </a:r>
            <a:endParaRPr lang="en-GB" sz="2400"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t>
            </a:r>
            <a:r>
              <a:rPr lang="en-GB" dirty="0" smtClean="0"/>
              <a:t>ontinuum</a:t>
            </a:r>
            <a:endParaRPr lang="en-GB" dirty="0"/>
          </a:p>
        </p:txBody>
      </p:sp>
      <p:sp>
        <p:nvSpPr>
          <p:cNvPr id="4" name="Rectangle 3"/>
          <p:cNvSpPr/>
          <p:nvPr/>
        </p:nvSpPr>
        <p:spPr>
          <a:xfrm>
            <a:off x="6044816" y="1786913"/>
            <a:ext cx="6147184" cy="3034677"/>
          </a:xfrm>
          <a:prstGeom prst="rect">
            <a:avLst/>
          </a:prstGeom>
        </p:spPr>
        <p:txBody>
          <a:bodyPr wrap="square">
            <a:spAutoFit/>
          </a:bodyPr>
          <a:lstStyle/>
          <a:p>
            <a:pPr>
              <a:lnSpc>
                <a:spcPct val="90000"/>
              </a:lnSpc>
              <a:spcBef>
                <a:spcPts val="2400"/>
              </a:spcBef>
            </a:pPr>
            <a:r>
              <a:rPr lang="en-US" sz="2800" dirty="0">
                <a:gradFill>
                  <a:gsLst>
                    <a:gs pos="1250">
                      <a:schemeClr val="tx2"/>
                    </a:gs>
                    <a:gs pos="99000">
                      <a:schemeClr val="tx2"/>
                    </a:gs>
                  </a:gsLst>
                  <a:lin ang="5400000" scaled="0"/>
                </a:gradFill>
                <a:latin typeface="+mj-lt"/>
              </a:rPr>
              <a:t>Continuum designed to deliver </a:t>
            </a:r>
            <a:br>
              <a:rPr lang="en-US" sz="2800" dirty="0">
                <a:gradFill>
                  <a:gsLst>
                    <a:gs pos="1250">
                      <a:schemeClr val="tx2"/>
                    </a:gs>
                    <a:gs pos="99000">
                      <a:schemeClr val="tx2"/>
                    </a:gs>
                  </a:gsLst>
                  <a:lin ang="5400000" scaled="0"/>
                </a:gradFill>
                <a:latin typeface="+mj-lt"/>
              </a:rPr>
            </a:br>
            <a:r>
              <a:rPr lang="en-US" sz="2800" dirty="0">
                <a:gradFill>
                  <a:gsLst>
                    <a:gs pos="1250">
                      <a:schemeClr val="tx2"/>
                    </a:gs>
                    <a:gs pos="99000">
                      <a:schemeClr val="tx2"/>
                    </a:gs>
                  </a:gsLst>
                  <a:lin ang="5400000" scaled="0"/>
                </a:gradFill>
                <a:latin typeface="+mj-lt"/>
              </a:rPr>
              <a:t>the mobility of the experience</a:t>
            </a:r>
          </a:p>
          <a:p>
            <a:pPr>
              <a:lnSpc>
                <a:spcPct val="90000"/>
              </a:lnSpc>
              <a:spcBef>
                <a:spcPts val="2400"/>
              </a:spcBef>
            </a:pPr>
            <a:r>
              <a:rPr lang="en-US" sz="2800" dirty="0">
                <a:gradFill>
                  <a:gsLst>
                    <a:gs pos="1250">
                      <a:schemeClr val="tx2"/>
                    </a:gs>
                    <a:gs pos="99000">
                      <a:schemeClr val="tx2"/>
                    </a:gs>
                  </a:gsLst>
                  <a:lin ang="5400000" scaled="0"/>
                </a:gradFill>
                <a:latin typeface="+mj-lt"/>
              </a:rPr>
              <a:t>Continuum for 2-in-1 delivering tablets that can replace your laptop</a:t>
            </a:r>
          </a:p>
          <a:p>
            <a:pPr>
              <a:lnSpc>
                <a:spcPct val="90000"/>
              </a:lnSpc>
              <a:spcBef>
                <a:spcPts val="2400"/>
              </a:spcBef>
            </a:pPr>
            <a:r>
              <a:rPr lang="en-US" sz="2800" b="1" dirty="0" smtClean="0">
                <a:gradFill>
                  <a:gsLst>
                    <a:gs pos="1250">
                      <a:schemeClr val="tx2"/>
                    </a:gs>
                    <a:gs pos="99000">
                      <a:schemeClr val="tx2"/>
                    </a:gs>
                  </a:gsLst>
                  <a:lin ang="5400000" scaled="0"/>
                </a:gradFill>
                <a:latin typeface="+mj-lt"/>
              </a:rPr>
              <a:t>*New* </a:t>
            </a:r>
            <a:r>
              <a:rPr lang="en-US" sz="2800" dirty="0" smtClean="0">
                <a:gradFill>
                  <a:gsLst>
                    <a:gs pos="1250">
                      <a:schemeClr val="tx2"/>
                    </a:gs>
                    <a:gs pos="99000">
                      <a:schemeClr val="tx2"/>
                    </a:gs>
                  </a:gsLst>
                  <a:lin ang="5400000" scaled="0"/>
                </a:gradFill>
                <a:latin typeface="+mj-lt"/>
              </a:rPr>
              <a:t>Continuum </a:t>
            </a:r>
            <a:r>
              <a:rPr lang="en-US" sz="2800" dirty="0">
                <a:gradFill>
                  <a:gsLst>
                    <a:gs pos="1250">
                      <a:schemeClr val="tx2"/>
                    </a:gs>
                    <a:gs pos="99000">
                      <a:schemeClr val="tx2"/>
                    </a:gs>
                  </a:gsLst>
                  <a:lin ang="5400000" scaled="0"/>
                </a:gradFill>
                <a:latin typeface="+mj-lt"/>
              </a:rPr>
              <a:t>for </a:t>
            </a:r>
            <a:r>
              <a:rPr lang="en-US" sz="2800" dirty="0" smtClean="0">
                <a:gradFill>
                  <a:gsLst>
                    <a:gs pos="1250">
                      <a:schemeClr val="tx2"/>
                    </a:gs>
                    <a:gs pos="99000">
                      <a:schemeClr val="tx2"/>
                    </a:gs>
                  </a:gsLst>
                  <a:lin ang="5400000" scaled="0"/>
                </a:gradFill>
                <a:latin typeface="+mj-lt"/>
              </a:rPr>
              <a:t>phone </a:t>
            </a:r>
            <a:r>
              <a:rPr lang="en-US" sz="2800" dirty="0">
                <a:gradFill>
                  <a:gsLst>
                    <a:gs pos="1250">
                      <a:schemeClr val="tx2"/>
                    </a:gs>
                    <a:gs pos="99000">
                      <a:schemeClr val="tx2"/>
                    </a:gs>
                  </a:gsLst>
                  <a:lin ang="5400000" scaled="0"/>
                </a:gradFill>
                <a:latin typeface="+mj-lt"/>
              </a:rPr>
              <a:t>– where any screen becomes your PC</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162" r="8658" b="13384"/>
          <a:stretch/>
        </p:blipFill>
        <p:spPr>
          <a:xfrm>
            <a:off x="0" y="1687919"/>
            <a:ext cx="6044816" cy="3482162"/>
          </a:xfrm>
          <a:prstGeom prst="rect">
            <a:avLst/>
          </a:prstGeom>
        </p:spPr>
      </p:pic>
    </p:spTree>
    <p:extLst>
      <p:ext uri="{BB962C8B-B14F-4D97-AF65-F5344CB8AC3E}">
        <p14:creationId xmlns:p14="http://schemas.microsoft.com/office/powerpoint/2010/main" val="75211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5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25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25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Continuum on Windows</a:t>
            </a:r>
            <a:endParaRPr lang="en-US" dirty="0"/>
          </a:p>
        </p:txBody>
      </p:sp>
      <p:grpSp>
        <p:nvGrpSpPr>
          <p:cNvPr id="11" name="Group 4"/>
          <p:cNvGrpSpPr>
            <a:grpSpLocks noChangeAspect="1"/>
          </p:cNvGrpSpPr>
          <p:nvPr/>
        </p:nvGrpSpPr>
        <p:grpSpPr bwMode="auto">
          <a:xfrm>
            <a:off x="2409607" y="4242235"/>
            <a:ext cx="4102155" cy="2373709"/>
            <a:chOff x="1466" y="756"/>
            <a:chExt cx="2829" cy="1637"/>
          </a:xfrm>
          <a:solidFill>
            <a:srgbClr val="212121"/>
          </a:solidFill>
        </p:grpSpPr>
        <p:sp>
          <p:nvSpPr>
            <p:cNvPr id="15" name="phone to dock"/>
            <p:cNvSpPr>
              <a:spLocks noChangeAspect="1"/>
            </p:cNvSpPr>
            <p:nvPr/>
          </p:nvSpPr>
          <p:spPr bwMode="auto">
            <a:xfrm>
              <a:off x="1466" y="1790"/>
              <a:ext cx="1151" cy="603"/>
            </a:xfrm>
            <a:custGeom>
              <a:avLst/>
              <a:gdLst>
                <a:gd name="T0" fmla="*/ 251 w 502"/>
                <a:gd name="T1" fmla="*/ 262 h 262"/>
                <a:gd name="T2" fmla="*/ 66 w 502"/>
                <a:gd name="T3" fmla="*/ 192 h 262"/>
                <a:gd name="T4" fmla="*/ 13 w 502"/>
                <a:gd name="T5" fmla="*/ 6 h 262"/>
                <a:gd name="T6" fmla="*/ 19 w 502"/>
                <a:gd name="T7" fmla="*/ 1 h 262"/>
                <a:gd name="T8" fmla="*/ 25 w 502"/>
                <a:gd name="T9" fmla="*/ 7 h 262"/>
                <a:gd name="T10" fmla="*/ 75 w 502"/>
                <a:gd name="T11" fmla="*/ 184 h 262"/>
                <a:gd name="T12" fmla="*/ 251 w 502"/>
                <a:gd name="T13" fmla="*/ 250 h 262"/>
                <a:gd name="T14" fmla="*/ 442 w 502"/>
                <a:gd name="T15" fmla="*/ 183 h 262"/>
                <a:gd name="T16" fmla="*/ 481 w 502"/>
                <a:gd name="T17" fmla="*/ 58 h 262"/>
                <a:gd name="T18" fmla="*/ 486 w 502"/>
                <a:gd name="T19" fmla="*/ 51 h 262"/>
                <a:gd name="T20" fmla="*/ 493 w 502"/>
                <a:gd name="T21" fmla="*/ 57 h 262"/>
                <a:gd name="T22" fmla="*/ 451 w 502"/>
                <a:gd name="T23" fmla="*/ 191 h 262"/>
                <a:gd name="T24" fmla="*/ 251 w 502"/>
                <a:gd name="T25"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62">
                  <a:moveTo>
                    <a:pt x="251" y="262"/>
                  </a:moveTo>
                  <a:cubicBezTo>
                    <a:pt x="169" y="262"/>
                    <a:pt x="107" y="238"/>
                    <a:pt x="66" y="192"/>
                  </a:cubicBezTo>
                  <a:cubicBezTo>
                    <a:pt x="0" y="117"/>
                    <a:pt x="12" y="10"/>
                    <a:pt x="13" y="6"/>
                  </a:cubicBezTo>
                  <a:cubicBezTo>
                    <a:pt x="13" y="3"/>
                    <a:pt x="16" y="0"/>
                    <a:pt x="19" y="1"/>
                  </a:cubicBezTo>
                  <a:cubicBezTo>
                    <a:pt x="23" y="1"/>
                    <a:pt x="25" y="4"/>
                    <a:pt x="25" y="7"/>
                  </a:cubicBezTo>
                  <a:cubicBezTo>
                    <a:pt x="24" y="8"/>
                    <a:pt x="13" y="113"/>
                    <a:pt x="75" y="184"/>
                  </a:cubicBezTo>
                  <a:cubicBezTo>
                    <a:pt x="114" y="228"/>
                    <a:pt x="173" y="250"/>
                    <a:pt x="251" y="250"/>
                  </a:cubicBezTo>
                  <a:cubicBezTo>
                    <a:pt x="339" y="250"/>
                    <a:pt x="403" y="228"/>
                    <a:pt x="442" y="183"/>
                  </a:cubicBezTo>
                  <a:cubicBezTo>
                    <a:pt x="489" y="129"/>
                    <a:pt x="481" y="59"/>
                    <a:pt x="481" y="58"/>
                  </a:cubicBezTo>
                  <a:cubicBezTo>
                    <a:pt x="480" y="55"/>
                    <a:pt x="483" y="52"/>
                    <a:pt x="486" y="51"/>
                  </a:cubicBezTo>
                  <a:cubicBezTo>
                    <a:pt x="489" y="51"/>
                    <a:pt x="492" y="53"/>
                    <a:pt x="493" y="57"/>
                  </a:cubicBezTo>
                  <a:cubicBezTo>
                    <a:pt x="493" y="60"/>
                    <a:pt x="502" y="132"/>
                    <a:pt x="451" y="191"/>
                  </a:cubicBezTo>
                  <a:cubicBezTo>
                    <a:pt x="410" y="238"/>
                    <a:pt x="342" y="262"/>
                    <a:pt x="251" y="2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monitor to dock"/>
            <p:cNvSpPr>
              <a:spLocks/>
            </p:cNvSpPr>
            <p:nvPr/>
          </p:nvSpPr>
          <p:spPr bwMode="auto">
            <a:xfrm>
              <a:off x="2462" y="756"/>
              <a:ext cx="779" cy="591"/>
            </a:xfrm>
            <a:custGeom>
              <a:avLst/>
              <a:gdLst>
                <a:gd name="T0" fmla="*/ 6 w 329"/>
                <a:gd name="T1" fmla="*/ 249 h 249"/>
                <a:gd name="T2" fmla="*/ 0 w 329"/>
                <a:gd name="T3" fmla="*/ 243 h 249"/>
                <a:gd name="T4" fmla="*/ 65 w 329"/>
                <a:gd name="T5" fmla="*/ 82 h 249"/>
                <a:gd name="T6" fmla="*/ 324 w 329"/>
                <a:gd name="T7" fmla="*/ 20 h 249"/>
                <a:gd name="T8" fmla="*/ 329 w 329"/>
                <a:gd name="T9" fmla="*/ 27 h 249"/>
                <a:gd name="T10" fmla="*/ 322 w 329"/>
                <a:gd name="T11" fmla="*/ 32 h 249"/>
                <a:gd name="T12" fmla="*/ 73 w 329"/>
                <a:gd name="T13" fmla="*/ 91 h 249"/>
                <a:gd name="T14" fmla="*/ 12 w 329"/>
                <a:gd name="T15" fmla="*/ 243 h 249"/>
                <a:gd name="T16" fmla="*/ 6 w 329"/>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249">
                  <a:moveTo>
                    <a:pt x="6" y="249"/>
                  </a:moveTo>
                  <a:cubicBezTo>
                    <a:pt x="2" y="249"/>
                    <a:pt x="0" y="247"/>
                    <a:pt x="0" y="243"/>
                  </a:cubicBezTo>
                  <a:cubicBezTo>
                    <a:pt x="0" y="175"/>
                    <a:pt x="22" y="120"/>
                    <a:pt x="65" y="82"/>
                  </a:cubicBezTo>
                  <a:cubicBezTo>
                    <a:pt x="159" y="0"/>
                    <a:pt x="317" y="19"/>
                    <a:pt x="324" y="20"/>
                  </a:cubicBezTo>
                  <a:cubicBezTo>
                    <a:pt x="327" y="20"/>
                    <a:pt x="329" y="23"/>
                    <a:pt x="329" y="27"/>
                  </a:cubicBezTo>
                  <a:cubicBezTo>
                    <a:pt x="329" y="30"/>
                    <a:pt x="326" y="32"/>
                    <a:pt x="322" y="32"/>
                  </a:cubicBezTo>
                  <a:cubicBezTo>
                    <a:pt x="321" y="32"/>
                    <a:pt x="163" y="12"/>
                    <a:pt x="73" y="91"/>
                  </a:cubicBezTo>
                  <a:cubicBezTo>
                    <a:pt x="32" y="127"/>
                    <a:pt x="12" y="178"/>
                    <a:pt x="12" y="243"/>
                  </a:cubicBezTo>
                  <a:cubicBezTo>
                    <a:pt x="12" y="247"/>
                    <a:pt x="9" y="249"/>
                    <a:pt x="6"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keyboard to dock"/>
            <p:cNvSpPr>
              <a:spLocks/>
            </p:cNvSpPr>
            <p:nvPr/>
          </p:nvSpPr>
          <p:spPr bwMode="auto">
            <a:xfrm>
              <a:off x="2739" y="1366"/>
              <a:ext cx="1556" cy="368"/>
            </a:xfrm>
            <a:custGeom>
              <a:avLst/>
              <a:gdLst>
                <a:gd name="T0" fmla="*/ 650 w 657"/>
                <a:gd name="T1" fmla="*/ 155 h 155"/>
                <a:gd name="T2" fmla="*/ 646 w 657"/>
                <a:gd name="T3" fmla="*/ 153 h 155"/>
                <a:gd name="T4" fmla="*/ 322 w 657"/>
                <a:gd name="T5" fmla="*/ 130 h 155"/>
                <a:gd name="T6" fmla="*/ 0 w 657"/>
                <a:gd name="T7" fmla="*/ 130 h 155"/>
                <a:gd name="T8" fmla="*/ 0 w 657"/>
                <a:gd name="T9" fmla="*/ 6 h 155"/>
                <a:gd name="T10" fmla="*/ 6 w 657"/>
                <a:gd name="T11" fmla="*/ 0 h 155"/>
                <a:gd name="T12" fmla="*/ 12 w 657"/>
                <a:gd name="T13" fmla="*/ 6 h 155"/>
                <a:gd name="T14" fmla="*/ 12 w 657"/>
                <a:gd name="T15" fmla="*/ 118 h 155"/>
                <a:gd name="T16" fmla="*/ 322 w 657"/>
                <a:gd name="T17" fmla="*/ 118 h 155"/>
                <a:gd name="T18" fmla="*/ 654 w 657"/>
                <a:gd name="T19" fmla="*/ 145 h 155"/>
                <a:gd name="T20" fmla="*/ 654 w 657"/>
                <a:gd name="T21" fmla="*/ 153 h 155"/>
                <a:gd name="T22" fmla="*/ 650 w 657"/>
                <a:gd name="T2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7" h="155">
                  <a:moveTo>
                    <a:pt x="650" y="155"/>
                  </a:moveTo>
                  <a:cubicBezTo>
                    <a:pt x="648" y="155"/>
                    <a:pt x="647" y="154"/>
                    <a:pt x="646" y="153"/>
                  </a:cubicBezTo>
                  <a:cubicBezTo>
                    <a:pt x="628" y="136"/>
                    <a:pt x="438" y="129"/>
                    <a:pt x="322" y="130"/>
                  </a:cubicBezTo>
                  <a:cubicBezTo>
                    <a:pt x="0" y="130"/>
                    <a:pt x="0" y="130"/>
                    <a:pt x="0" y="130"/>
                  </a:cubicBezTo>
                  <a:cubicBezTo>
                    <a:pt x="0" y="6"/>
                    <a:pt x="0" y="6"/>
                    <a:pt x="0" y="6"/>
                  </a:cubicBezTo>
                  <a:cubicBezTo>
                    <a:pt x="0" y="3"/>
                    <a:pt x="3" y="0"/>
                    <a:pt x="6" y="0"/>
                  </a:cubicBezTo>
                  <a:cubicBezTo>
                    <a:pt x="9" y="0"/>
                    <a:pt x="12" y="3"/>
                    <a:pt x="12" y="6"/>
                  </a:cubicBezTo>
                  <a:cubicBezTo>
                    <a:pt x="12" y="118"/>
                    <a:pt x="12" y="118"/>
                    <a:pt x="12" y="118"/>
                  </a:cubicBezTo>
                  <a:cubicBezTo>
                    <a:pt x="322" y="118"/>
                    <a:pt x="322" y="118"/>
                    <a:pt x="322" y="118"/>
                  </a:cubicBezTo>
                  <a:cubicBezTo>
                    <a:pt x="353" y="118"/>
                    <a:pt x="627" y="118"/>
                    <a:pt x="654" y="145"/>
                  </a:cubicBezTo>
                  <a:cubicBezTo>
                    <a:pt x="657" y="147"/>
                    <a:pt x="657" y="151"/>
                    <a:pt x="654" y="153"/>
                  </a:cubicBezTo>
                  <a:cubicBezTo>
                    <a:pt x="653" y="154"/>
                    <a:pt x="652" y="155"/>
                    <a:pt x="650"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pic>
        <p:nvPicPr>
          <p:cNvPr id="114" name="Devi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161" y="1195516"/>
            <a:ext cx="10238252" cy="5319243"/>
          </a:xfrm>
          <a:prstGeom prst="rect">
            <a:avLst/>
          </a:prstGeom>
        </p:spPr>
      </p:pic>
      <p:pic>
        <p:nvPicPr>
          <p:cNvPr id="24" name="Windows - desktop"/>
          <p:cNvPicPr>
            <a:picLocks noChangeAspect="1"/>
          </p:cNvPicPr>
          <p:nvPr/>
        </p:nvPicPr>
        <p:blipFill rotWithShape="1">
          <a:blip r:embed="rId4" cstate="print">
            <a:extLst>
              <a:ext uri="{28A0092B-C50C-407E-A947-70E740481C1C}">
                <a14:useLocalDpi xmlns:a14="http://schemas.microsoft.com/office/drawing/2010/main" val="0"/>
              </a:ext>
            </a:extLst>
          </a:blip>
          <a:srcRect t="9310"/>
          <a:stretch/>
        </p:blipFill>
        <p:spPr>
          <a:xfrm>
            <a:off x="4472805" y="1429063"/>
            <a:ext cx="5925312" cy="3358248"/>
          </a:xfrm>
          <a:prstGeom prst="rect">
            <a:avLst/>
          </a:prstGeom>
        </p:spPr>
      </p:pic>
      <p:pic>
        <p:nvPicPr>
          <p:cNvPr id="13" name="Mobile screen Hom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4623" y="3044457"/>
            <a:ext cx="1381572" cy="2455515"/>
          </a:xfrm>
          <a:prstGeom prst="rect">
            <a:avLst/>
          </a:prstGeom>
        </p:spPr>
      </p:pic>
      <p:pic>
        <p:nvPicPr>
          <p:cNvPr id="16" name="PC screen 4 - lights"/>
          <p:cNvPicPr>
            <a:picLocks noChangeAspect="1"/>
          </p:cNvPicPr>
          <p:nvPr/>
        </p:nvPicPr>
        <p:blipFill rotWithShape="1">
          <a:blip r:embed="rId6" cstate="print">
            <a:extLst>
              <a:ext uri="{28A0092B-C50C-407E-A947-70E740481C1C}">
                <a14:useLocalDpi xmlns:a14="http://schemas.microsoft.com/office/drawing/2010/main" val="0"/>
              </a:ext>
            </a:extLst>
          </a:blip>
          <a:srcRect t="9655" b="1"/>
          <a:stretch/>
        </p:blipFill>
        <p:spPr>
          <a:xfrm>
            <a:off x="4473568" y="1434333"/>
            <a:ext cx="5925312" cy="3345415"/>
          </a:xfrm>
          <a:prstGeom prst="rect">
            <a:avLst/>
          </a:prstGeom>
        </p:spPr>
      </p:pic>
      <p:pic>
        <p:nvPicPr>
          <p:cNvPr id="21" name="PC screen 2 - temp"/>
          <p:cNvPicPr>
            <a:picLocks noChangeAspect="1"/>
          </p:cNvPicPr>
          <p:nvPr/>
        </p:nvPicPr>
        <p:blipFill rotWithShape="1">
          <a:blip r:embed="rId7" cstate="print">
            <a:extLst>
              <a:ext uri="{28A0092B-C50C-407E-A947-70E740481C1C}">
                <a14:useLocalDpi xmlns:a14="http://schemas.microsoft.com/office/drawing/2010/main" val="0"/>
              </a:ext>
            </a:extLst>
          </a:blip>
          <a:srcRect t="8769"/>
          <a:stretch/>
        </p:blipFill>
        <p:spPr>
          <a:xfrm>
            <a:off x="4473821" y="1401512"/>
            <a:ext cx="5925315" cy="3378235"/>
          </a:xfrm>
          <a:prstGeom prst="rect">
            <a:avLst/>
          </a:prstGeom>
        </p:spPr>
      </p:pic>
      <p:pic>
        <p:nvPicPr>
          <p:cNvPr id="23" name="Mobile screen 5 - light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87022" y="3052364"/>
            <a:ext cx="1377124" cy="2447608"/>
          </a:xfrm>
          <a:prstGeom prst="rect">
            <a:avLst/>
          </a:prstGeom>
        </p:spPr>
      </p:pic>
      <p:pic>
        <p:nvPicPr>
          <p:cNvPr id="22" name="Mobile screen 1 - temp"/>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83605" y="3057547"/>
            <a:ext cx="1377124" cy="2447608"/>
          </a:xfrm>
          <a:prstGeom prst="rect">
            <a:avLst/>
          </a:prstGeom>
        </p:spPr>
      </p:pic>
    </p:spTree>
    <p:extLst>
      <p:ext uri="{BB962C8B-B14F-4D97-AF65-F5344CB8AC3E}">
        <p14:creationId xmlns:p14="http://schemas.microsoft.com/office/powerpoint/2010/main" val="4123044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91000" y="91000"/>
                                    </p:animScale>
                                  </p:childTnLst>
                                </p:cTn>
                              </p:par>
                              <p:par>
                                <p:cTn id="10" presetID="6" presetClass="emph" presetSubtype="0" fill="hold" nodeType="withEffect">
                                  <p:stCondLst>
                                    <p:cond delay="0"/>
                                  </p:stCondLst>
                                  <p:childTnLst>
                                    <p:animScale>
                                      <p:cBhvr>
                                        <p:cTn id="11" dur="250" fill="hold"/>
                                        <p:tgtEl>
                                          <p:spTgt spid="23"/>
                                        </p:tgtEl>
                                      </p:cBhvr>
                                      <p:by x="110000" y="110000"/>
                                    </p:animScale>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23"/>
                                        </p:tgtEl>
                                      </p:cBhvr>
                                    </p:animEffect>
                                    <p:set>
                                      <p:cBhvr>
                                        <p:cTn id="16" dur="1" fill="hold">
                                          <p:stCondLst>
                                            <p:cond delay="249"/>
                                          </p:stCondLst>
                                        </p:cTn>
                                        <p:tgtEl>
                                          <p:spTgt spid="23"/>
                                        </p:tgtEl>
                                        <p:attrNameLst>
                                          <p:attrName>style.visibility</p:attrName>
                                        </p:attrNameLst>
                                      </p:cBhvr>
                                      <p:to>
                                        <p:strVal val="hidden"/>
                                      </p:to>
                                    </p:se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50"/>
                                        <p:tgtEl>
                                          <p:spTgt spid="16"/>
                                        </p:tgtEl>
                                      </p:cBhvr>
                                    </p:animEffect>
                                  </p:childTnLst>
                                </p:cTn>
                              </p:par>
                              <p:par>
                                <p:cTn id="21" presetID="6" presetClass="emph" presetSubtype="0" fill="hold" nodeType="withEffect">
                                  <p:stCondLst>
                                    <p:cond delay="0"/>
                                  </p:stCondLst>
                                  <p:childTnLst>
                                    <p:animScale>
                                      <p:cBhvr>
                                        <p:cTn id="22" dur="10" fill="hold"/>
                                        <p:tgtEl>
                                          <p:spTgt spid="16"/>
                                        </p:tgtEl>
                                      </p:cBhvr>
                                      <p:by x="91000" y="91000"/>
                                    </p:animScale>
                                  </p:childTnLst>
                                </p:cTn>
                              </p:par>
                              <p:par>
                                <p:cTn id="23" presetID="6" presetClass="emph" presetSubtype="0" fill="hold" nodeType="withEffect">
                                  <p:stCondLst>
                                    <p:cond delay="0"/>
                                  </p:stCondLst>
                                  <p:childTnLst>
                                    <p:animScale>
                                      <p:cBhvr>
                                        <p:cTn id="24" dur="250" fill="hold"/>
                                        <p:tgtEl>
                                          <p:spTgt spid="16"/>
                                        </p:tgtEl>
                                      </p:cBhvr>
                                      <p:by x="110000" y="110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250"/>
                                        <p:tgtEl>
                                          <p:spTgt spid="21"/>
                                        </p:tgtEl>
                                      </p:cBhvr>
                                    </p:animEffect>
                                  </p:childTnLst>
                                </p:cTn>
                              </p:par>
                            </p:childTnLst>
                          </p:cTn>
                        </p:par>
                        <p:par>
                          <p:cTn id="30" fill="hold">
                            <p:stCondLst>
                              <p:cond delay="250"/>
                            </p:stCondLst>
                            <p:childTnLst>
                              <p:par>
                                <p:cTn id="31" presetID="10" presetClass="exit" presetSubtype="0" fill="hold" nodeType="afterEffect">
                                  <p:stCondLst>
                                    <p:cond delay="0"/>
                                  </p:stCondLst>
                                  <p:childTnLst>
                                    <p:animEffect transition="out" filter="fade">
                                      <p:cBhvr>
                                        <p:cTn id="32" dur="250"/>
                                        <p:tgtEl>
                                          <p:spTgt spid="16"/>
                                        </p:tgtEl>
                                      </p:cBhvr>
                                    </p:animEffect>
                                    <p:set>
                                      <p:cBhvr>
                                        <p:cTn id="33" dur="1" fill="hold">
                                          <p:stCondLst>
                                            <p:cond delay="249"/>
                                          </p:stCondLst>
                                        </p:cTn>
                                        <p:tgtEl>
                                          <p:spTgt spid="1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250"/>
                                        <p:tgtEl>
                                          <p:spTgt spid="21"/>
                                        </p:tgtEl>
                                      </p:cBhvr>
                                    </p:animEffect>
                                    <p:set>
                                      <p:cBhvr>
                                        <p:cTn id="38" dur="1" fill="hold">
                                          <p:stCondLst>
                                            <p:cond delay="249"/>
                                          </p:stCondLst>
                                        </p:cTn>
                                        <p:tgtEl>
                                          <p:spTgt spid="21"/>
                                        </p:tgtEl>
                                        <p:attrNameLst>
                                          <p:attrName>style.visibility</p:attrName>
                                        </p:attrNameLst>
                                      </p:cBhvr>
                                      <p:to>
                                        <p:strVal val="hidden"/>
                                      </p:to>
                                    </p:set>
                                  </p:childTnLst>
                                </p:cTn>
                              </p:par>
                            </p:childTnLst>
                          </p:cTn>
                        </p:par>
                        <p:par>
                          <p:cTn id="39" fill="hold">
                            <p:stCondLst>
                              <p:cond delay="250"/>
                            </p:stCondLst>
                            <p:childTnLst>
                              <p:par>
                                <p:cTn id="40" presetID="10" presetClass="entr" presetSubtype="0"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250"/>
                                        <p:tgtEl>
                                          <p:spTgt spid="22"/>
                                        </p:tgtEl>
                                      </p:cBhvr>
                                    </p:animEffect>
                                  </p:childTnLst>
                                </p:cTn>
                              </p:par>
                              <p:par>
                                <p:cTn id="43" presetID="6" presetClass="emph" presetSubtype="0" fill="hold" nodeType="withEffect">
                                  <p:stCondLst>
                                    <p:cond delay="0"/>
                                  </p:stCondLst>
                                  <p:childTnLst>
                                    <p:animScale>
                                      <p:cBhvr>
                                        <p:cTn id="44" dur="10" fill="hold"/>
                                        <p:tgtEl>
                                          <p:spTgt spid="22"/>
                                        </p:tgtEl>
                                      </p:cBhvr>
                                      <p:by x="91000" y="91000"/>
                                    </p:animScale>
                                  </p:childTnLst>
                                </p:cTn>
                              </p:par>
                              <p:par>
                                <p:cTn id="45" presetID="6" presetClass="emph" presetSubtype="0" fill="hold" nodeType="withEffect">
                                  <p:stCondLst>
                                    <p:cond delay="0"/>
                                  </p:stCondLst>
                                  <p:childTnLst>
                                    <p:animScale>
                                      <p:cBhvr>
                                        <p:cTn id="46" dur="250" fill="hold"/>
                                        <p:tgtEl>
                                          <p:spTgt spid="2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etContinuumForPhon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99"/>
            <a:ext cx="12191999" cy="6858519"/>
          </a:xfrm>
          <a:prstGeom prst="rect">
            <a:avLst/>
          </a:prstGeom>
        </p:spPr>
      </p:pic>
    </p:spTree>
    <p:extLst>
      <p:ext uri="{BB962C8B-B14F-4D97-AF65-F5344CB8AC3E}">
        <p14:creationId xmlns:p14="http://schemas.microsoft.com/office/powerpoint/2010/main" val="3512321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400" dirty="0" smtClean="0"/>
              <a:t>How does Continuum affect the app developer?</a:t>
            </a:r>
            <a:endParaRPr lang="en-GB" sz="4400" dirty="0"/>
          </a:p>
        </p:txBody>
      </p:sp>
      <p:sp>
        <p:nvSpPr>
          <p:cNvPr id="6" name="Text Placeholder 5"/>
          <p:cNvSpPr>
            <a:spLocks noGrp="1"/>
          </p:cNvSpPr>
          <p:nvPr>
            <p:ph type="body" sz="quarter" idx="10"/>
          </p:nvPr>
        </p:nvSpPr>
        <p:spPr>
          <a:xfrm>
            <a:off x="269240" y="1025721"/>
            <a:ext cx="11653523" cy="1059585"/>
          </a:xfrm>
        </p:spPr>
        <p:txBody>
          <a:bodyPr/>
          <a:lstStyle/>
          <a:p>
            <a:r>
              <a:rPr lang="en-GB" dirty="0" smtClean="0"/>
              <a:t>For UWP, connected screen is just another screen size</a:t>
            </a:r>
          </a:p>
          <a:p>
            <a:pPr lvl="1"/>
            <a:r>
              <a:rPr lang="en-GB" dirty="0" smtClean="0"/>
              <a:t>Standard adaptive UI techniques apply</a:t>
            </a:r>
            <a:endParaRPr lang="en-GB" dirty="0"/>
          </a:p>
        </p:txBody>
      </p:sp>
      <p:grpSp>
        <p:nvGrpSpPr>
          <p:cNvPr id="7" name="Group 6"/>
          <p:cNvGrpSpPr/>
          <p:nvPr/>
        </p:nvGrpSpPr>
        <p:grpSpPr>
          <a:xfrm>
            <a:off x="1349926" y="2048986"/>
            <a:ext cx="9338143" cy="4580272"/>
            <a:chOff x="694482" y="876300"/>
            <a:chExt cx="10757711" cy="5276558"/>
          </a:xfrm>
        </p:grpSpPr>
        <p:grpSp>
          <p:nvGrpSpPr>
            <p:cNvPr id="8" name="Group 7"/>
            <p:cNvGrpSpPr/>
            <p:nvPr/>
          </p:nvGrpSpPr>
          <p:grpSpPr>
            <a:xfrm>
              <a:off x="1073115" y="3467944"/>
              <a:ext cx="1794372" cy="1452254"/>
              <a:chOff x="3541897" y="4929935"/>
              <a:chExt cx="1397976" cy="1045335"/>
            </a:xfrm>
          </p:grpSpPr>
          <p:sp>
            <p:nvSpPr>
              <p:cNvPr id="50" name="Rounded Rectangle 49"/>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1" name="Trapezoid 50"/>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2" name="Rectangle 51"/>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3" name="Rectangle 52"/>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9" name="Group 8"/>
            <p:cNvGrpSpPr/>
            <p:nvPr/>
          </p:nvGrpSpPr>
          <p:grpSpPr>
            <a:xfrm>
              <a:off x="9740261" y="876300"/>
              <a:ext cx="1680729" cy="976876"/>
              <a:chOff x="7234107" y="2054423"/>
              <a:chExt cx="1321524" cy="651334"/>
            </a:xfrm>
          </p:grpSpPr>
          <p:sp>
            <p:nvSpPr>
              <p:cNvPr id="46" name="Round Same Side Corner Rectangle 45"/>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7" name="Rectangle 46"/>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8" name="Round Same Side Corner Rectangle 47"/>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9" name="Trapezoid 48"/>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0" name="Group 9"/>
            <p:cNvGrpSpPr/>
            <p:nvPr/>
          </p:nvGrpSpPr>
          <p:grpSpPr>
            <a:xfrm rot="5400000">
              <a:off x="4813428" y="1033480"/>
              <a:ext cx="901592" cy="622746"/>
              <a:chOff x="2379605" y="1457317"/>
              <a:chExt cx="619603" cy="401804"/>
            </a:xfrm>
          </p:grpSpPr>
          <p:sp>
            <p:nvSpPr>
              <p:cNvPr id="44" name="Rounded Rectangle 43"/>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5" name="Rectangle 44"/>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1" name="Group 10"/>
            <p:cNvGrpSpPr/>
            <p:nvPr/>
          </p:nvGrpSpPr>
          <p:grpSpPr>
            <a:xfrm>
              <a:off x="1223109" y="1429905"/>
              <a:ext cx="178854" cy="344257"/>
              <a:chOff x="437063" y="1281340"/>
              <a:chExt cx="382494" cy="552824"/>
            </a:xfrm>
          </p:grpSpPr>
          <p:sp>
            <p:nvSpPr>
              <p:cNvPr id="42" name="Rounded Rectangle 41"/>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3" name="Rectangle 42"/>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2" name="Rectangle 11"/>
            <p:cNvSpPr/>
            <p:nvPr/>
          </p:nvSpPr>
          <p:spPr>
            <a:xfrm>
              <a:off x="694482" y="1846109"/>
              <a:ext cx="2119693" cy="794591"/>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Phone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 16.3”</a:t>
              </a:r>
            </a:p>
          </p:txBody>
        </p:sp>
        <p:grpSp>
          <p:nvGrpSpPr>
            <p:cNvPr id="13" name="Group 12"/>
            <p:cNvGrpSpPr/>
            <p:nvPr/>
          </p:nvGrpSpPr>
          <p:grpSpPr>
            <a:xfrm>
              <a:off x="7017558" y="3028822"/>
              <a:ext cx="4434635" cy="2197551"/>
              <a:chOff x="5231470" y="4566598"/>
              <a:chExt cx="2216986" cy="1223190"/>
            </a:xfrm>
          </p:grpSpPr>
          <p:sp>
            <p:nvSpPr>
              <p:cNvPr id="40" name="Rounded Rectangle 39"/>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1" name="Rectangle 40"/>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ndParaRPr>
              </a:p>
            </p:txBody>
          </p:sp>
        </p:grpSp>
        <p:grpSp>
          <p:nvGrpSpPr>
            <p:cNvPr id="14" name="Group 13"/>
            <p:cNvGrpSpPr/>
            <p:nvPr/>
          </p:nvGrpSpPr>
          <p:grpSpPr>
            <a:xfrm>
              <a:off x="1589485" y="1337839"/>
              <a:ext cx="254574" cy="436324"/>
              <a:chOff x="437063" y="1281340"/>
              <a:chExt cx="382494" cy="552824"/>
            </a:xfrm>
          </p:grpSpPr>
          <p:sp>
            <p:nvSpPr>
              <p:cNvPr id="38" name="Rounded Rectangle 37"/>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9" name="Rectangle 38"/>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5" name="Group 14"/>
            <p:cNvGrpSpPr/>
            <p:nvPr/>
          </p:nvGrpSpPr>
          <p:grpSpPr>
            <a:xfrm>
              <a:off x="2024775" y="1137510"/>
              <a:ext cx="368020" cy="632792"/>
              <a:chOff x="437063" y="1281340"/>
              <a:chExt cx="382494" cy="552824"/>
            </a:xfrm>
          </p:grpSpPr>
          <p:sp>
            <p:nvSpPr>
              <p:cNvPr id="36" name="Rounded Rectangle 35"/>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7" name="Rectangle 36"/>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6" name="Group 15"/>
            <p:cNvGrpSpPr/>
            <p:nvPr/>
          </p:nvGrpSpPr>
          <p:grpSpPr>
            <a:xfrm>
              <a:off x="3903534" y="1237302"/>
              <a:ext cx="826650" cy="553976"/>
              <a:chOff x="2379605" y="1457317"/>
              <a:chExt cx="619603" cy="401804"/>
            </a:xfrm>
          </p:grpSpPr>
          <p:sp>
            <p:nvSpPr>
              <p:cNvPr id="34" name="Rounded Rectangle 33"/>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7" name="Group 16"/>
            <p:cNvGrpSpPr/>
            <p:nvPr/>
          </p:nvGrpSpPr>
          <p:grpSpPr>
            <a:xfrm>
              <a:off x="5730943" y="1060841"/>
              <a:ext cx="1062831" cy="719578"/>
              <a:chOff x="2379605" y="1457317"/>
              <a:chExt cx="619603" cy="401804"/>
            </a:xfrm>
          </p:grpSpPr>
          <p:sp>
            <p:nvSpPr>
              <p:cNvPr id="32" name="Rounded Rectangle 31"/>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8" name="Rectangle 17"/>
            <p:cNvSpPr/>
            <p:nvPr/>
          </p:nvSpPr>
          <p:spPr>
            <a:xfrm>
              <a:off x="4390818" y="1941983"/>
              <a:ext cx="2263370" cy="672030"/>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Tablets and 2 in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20”</a:t>
              </a:r>
            </a:p>
          </p:txBody>
        </p:sp>
        <p:grpSp>
          <p:nvGrpSpPr>
            <p:cNvPr id="19" name="Group 18"/>
            <p:cNvGrpSpPr/>
            <p:nvPr/>
          </p:nvGrpSpPr>
          <p:grpSpPr>
            <a:xfrm>
              <a:off x="8245950" y="1049182"/>
              <a:ext cx="1371124" cy="796927"/>
              <a:chOff x="7234107" y="2054423"/>
              <a:chExt cx="1321524" cy="651334"/>
            </a:xfrm>
          </p:grpSpPr>
          <p:sp>
            <p:nvSpPr>
              <p:cNvPr id="28" name="Round Same Side Corner Rectangle 27"/>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9" name="Rectangle 28"/>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0" name="Round Same Side Corner Rectangle 29"/>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1" name="Trapezoid 30"/>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20" name="Rectangle 19"/>
            <p:cNvSpPr/>
            <p:nvPr/>
          </p:nvSpPr>
          <p:spPr>
            <a:xfrm>
              <a:off x="8564846" y="1929301"/>
              <a:ext cx="2584677" cy="77293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Small and Large Laptops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24.5”</a:t>
              </a:r>
            </a:p>
          </p:txBody>
        </p:sp>
        <p:grpSp>
          <p:nvGrpSpPr>
            <p:cNvPr id="21" name="Group 20"/>
            <p:cNvGrpSpPr/>
            <p:nvPr/>
          </p:nvGrpSpPr>
          <p:grpSpPr>
            <a:xfrm>
              <a:off x="3185030" y="3071892"/>
              <a:ext cx="2503106" cy="2025860"/>
              <a:chOff x="3541897" y="4929935"/>
              <a:chExt cx="1397976" cy="1045335"/>
            </a:xfrm>
          </p:grpSpPr>
          <p:sp>
            <p:nvSpPr>
              <p:cNvPr id="24" name="Rounded Rectangle 23"/>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5" name="Trapezoid 24"/>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7" name="Rectangle 26"/>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22" name="Rectangle 21"/>
            <p:cNvSpPr/>
            <p:nvPr/>
          </p:nvSpPr>
          <p:spPr>
            <a:xfrm>
              <a:off x="1553798" y="5469550"/>
              <a:ext cx="3417354" cy="68330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Small and Large Desktop Monitors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28”</a:t>
              </a:r>
            </a:p>
          </p:txBody>
        </p:sp>
        <p:sp>
          <p:nvSpPr>
            <p:cNvPr id="23" name="Rectangle 22"/>
            <p:cNvSpPr/>
            <p:nvPr/>
          </p:nvSpPr>
          <p:spPr>
            <a:xfrm>
              <a:off x="8370189" y="5469551"/>
              <a:ext cx="1941167" cy="683306"/>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TV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84”</a:t>
              </a:r>
            </a:p>
          </p:txBody>
        </p:sp>
      </p:grpSp>
      <p:grpSp>
        <p:nvGrpSpPr>
          <p:cNvPr id="55" name="Group 54"/>
          <p:cNvGrpSpPr/>
          <p:nvPr/>
        </p:nvGrpSpPr>
        <p:grpSpPr>
          <a:xfrm>
            <a:off x="2117272" y="2456105"/>
            <a:ext cx="308969" cy="381994"/>
            <a:chOff x="1605933" y="1364471"/>
            <a:chExt cx="359938" cy="445010"/>
          </a:xfrm>
        </p:grpSpPr>
        <p:grpSp>
          <p:nvGrpSpPr>
            <p:cNvPr id="67" name="Group 66"/>
            <p:cNvGrpSpPr/>
            <p:nvPr/>
          </p:nvGrpSpPr>
          <p:grpSpPr>
            <a:xfrm>
              <a:off x="1622009" y="1364471"/>
              <a:ext cx="259642" cy="445010"/>
              <a:chOff x="437063" y="1281340"/>
              <a:chExt cx="382494" cy="552824"/>
            </a:xfrm>
          </p:grpSpPr>
          <p:sp>
            <p:nvSpPr>
              <p:cNvPr id="69" name="Rounded Rectangle 6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70" name="Rectangle 6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grpSp>
        <p:sp>
          <p:nvSpPr>
            <p:cNvPr id="68" name="TextBox 67"/>
            <p:cNvSpPr txBox="1"/>
            <p:nvPr/>
          </p:nvSpPr>
          <p:spPr>
            <a:xfrm>
              <a:off x="1605933" y="1458322"/>
              <a:ext cx="359938" cy="262241"/>
            </a:xfrm>
            <a:prstGeom prst="rect">
              <a:avLst/>
            </a:prstGeom>
            <a:noFill/>
            <a:ln>
              <a:noFill/>
            </a:ln>
          </p:spPr>
          <p:txBody>
            <a:bodyPr wrap="square" rtlCol="0">
              <a:spAutoFit/>
            </a:bodyPr>
            <a:lstStyle/>
            <a:p>
              <a:r>
                <a:rPr lang="en-US" sz="1071" dirty="0">
                  <a:solidFill>
                    <a:srgbClr val="737373"/>
                  </a:solidFill>
                  <a:latin typeface="Segoe UI Light"/>
                </a:rPr>
                <a:t>5”</a:t>
              </a:r>
            </a:p>
          </p:txBody>
        </p:sp>
      </p:grpSp>
      <p:sp>
        <p:nvSpPr>
          <p:cNvPr id="65" name="Rounded Rectangle 64"/>
          <p:cNvSpPr/>
          <p:nvPr/>
        </p:nvSpPr>
        <p:spPr>
          <a:xfrm>
            <a:off x="4129376" y="2364146"/>
            <a:ext cx="720551" cy="48287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66" name="Rectangle 65"/>
          <p:cNvSpPr/>
          <p:nvPr/>
        </p:nvSpPr>
        <p:spPr>
          <a:xfrm>
            <a:off x="4152784" y="2397054"/>
            <a:ext cx="674462" cy="378485"/>
          </a:xfrm>
          <a:prstGeom prst="rect">
            <a:avLst/>
          </a:prstGeom>
          <a:solidFill>
            <a:sysClr val="window" lastClr="FFFFFF"/>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64" name="TextBox 63"/>
          <p:cNvSpPr txBox="1"/>
          <p:nvPr/>
        </p:nvSpPr>
        <p:spPr>
          <a:xfrm>
            <a:off x="4351087" y="2494919"/>
            <a:ext cx="307617" cy="224121"/>
          </a:xfrm>
          <a:prstGeom prst="rect">
            <a:avLst/>
          </a:prstGeom>
          <a:noFill/>
        </p:spPr>
        <p:txBody>
          <a:bodyPr wrap="square" rtlCol="0">
            <a:spAutoFit/>
          </a:bodyPr>
          <a:lstStyle/>
          <a:p>
            <a:r>
              <a:rPr lang="en-US" sz="1071" dirty="0">
                <a:solidFill>
                  <a:srgbClr val="737373"/>
                </a:solidFill>
                <a:latin typeface="Segoe UI Light"/>
              </a:rPr>
              <a:t>8”</a:t>
            </a:r>
          </a:p>
        </p:txBody>
      </p:sp>
      <p:grpSp>
        <p:nvGrpSpPr>
          <p:cNvPr id="57" name="Group 56"/>
          <p:cNvGrpSpPr/>
          <p:nvPr/>
        </p:nvGrpSpPr>
        <p:grpSpPr>
          <a:xfrm>
            <a:off x="7891032" y="2204146"/>
            <a:ext cx="1202978" cy="699197"/>
            <a:chOff x="7234107" y="2054423"/>
            <a:chExt cx="1321524" cy="651334"/>
          </a:xfrm>
        </p:grpSpPr>
        <p:sp>
          <p:nvSpPr>
            <p:cNvPr id="59" name="Round Same Side Corner Rectangle 58"/>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60" name="Rectangle 59"/>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61" name="Round Same Side Corner Rectangle 60"/>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62" name="Trapezoid 61"/>
            <p:cNvSpPr/>
            <p:nvPr/>
          </p:nvSpPr>
          <p:spPr>
            <a:xfrm>
              <a:off x="7235332" y="2598837"/>
              <a:ext cx="1319245" cy="55523"/>
            </a:xfrm>
            <a:prstGeom prst="trapezoid">
              <a:avLst>
                <a:gd name="adj" fmla="val 276065"/>
              </a:avLst>
            </a:prstGeom>
            <a:solidFill>
              <a:srgbClr val="44546A"/>
            </a:solidFill>
            <a:ln w="3175"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grpSp>
      <p:sp>
        <p:nvSpPr>
          <p:cNvPr id="58" name="TextBox 57"/>
          <p:cNvSpPr txBox="1"/>
          <p:nvPr/>
        </p:nvSpPr>
        <p:spPr>
          <a:xfrm>
            <a:off x="8265630" y="2439836"/>
            <a:ext cx="487231" cy="262241"/>
          </a:xfrm>
          <a:prstGeom prst="rect">
            <a:avLst/>
          </a:prstGeom>
          <a:noFill/>
        </p:spPr>
        <p:txBody>
          <a:bodyPr wrap="square" rtlCol="0">
            <a:spAutoFit/>
          </a:bodyPr>
          <a:lstStyle/>
          <a:p>
            <a:r>
              <a:rPr lang="en-US" sz="1071" dirty="0">
                <a:solidFill>
                  <a:srgbClr val="737373"/>
                </a:solidFill>
                <a:latin typeface="Segoe UI Light"/>
              </a:rPr>
              <a:t>13”</a:t>
            </a:r>
          </a:p>
        </p:txBody>
      </p:sp>
      <p:sp>
        <p:nvSpPr>
          <p:cNvPr id="79" name="Rounded Rectangle 78"/>
          <p:cNvSpPr/>
          <p:nvPr/>
        </p:nvSpPr>
        <p:spPr bwMode="auto">
          <a:xfrm>
            <a:off x="2376137" y="2099090"/>
            <a:ext cx="550246" cy="925057"/>
          </a:xfrm>
          <a:prstGeom prst="roundRect">
            <a:avLst/>
          </a:prstGeom>
          <a:noFill/>
          <a:ln w="381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Line Callout 1 (No Border) 79"/>
          <p:cNvSpPr/>
          <p:nvPr/>
        </p:nvSpPr>
        <p:spPr bwMode="auto">
          <a:xfrm>
            <a:off x="181068" y="2000182"/>
            <a:ext cx="1526787" cy="511397"/>
          </a:xfrm>
          <a:prstGeom prst="callout1">
            <a:avLst>
              <a:gd name="adj1" fmla="val 92349"/>
              <a:gd name="adj2" fmla="val 81576"/>
              <a:gd name="adj3" fmla="val 92888"/>
              <a:gd name="adj4" fmla="val 145441"/>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smtClean="0">
                <a:solidFill>
                  <a:srgbClr val="FF0000"/>
                </a:solidFill>
                <a:ea typeface="Segoe UI" pitchFamily="34" charset="0"/>
                <a:cs typeface="Segoe UI" pitchFamily="34" charset="0"/>
              </a:rPr>
              <a:t>Primary Display</a:t>
            </a:r>
          </a:p>
        </p:txBody>
      </p:sp>
      <p:sp>
        <p:nvSpPr>
          <p:cNvPr id="81" name="Rounded Rectangle 80"/>
          <p:cNvSpPr/>
          <p:nvPr/>
        </p:nvSpPr>
        <p:spPr bwMode="auto">
          <a:xfrm>
            <a:off x="3357458" y="3798500"/>
            <a:ext cx="2448441" cy="1576382"/>
          </a:xfrm>
          <a:prstGeom prst="roundRect">
            <a:avLst/>
          </a:prstGeom>
          <a:noFill/>
          <a:ln w="381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Line Callout 1 (No Border) 81"/>
          <p:cNvSpPr/>
          <p:nvPr/>
        </p:nvSpPr>
        <p:spPr bwMode="auto">
          <a:xfrm>
            <a:off x="5794863" y="3228794"/>
            <a:ext cx="1557602" cy="871467"/>
          </a:xfrm>
          <a:prstGeom prst="callout1">
            <a:avLst>
              <a:gd name="adj1" fmla="val 80851"/>
              <a:gd name="adj2" fmla="val 26087"/>
              <a:gd name="adj3" fmla="val 140703"/>
              <a:gd name="adj4" fmla="val 1712"/>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smtClean="0">
                <a:solidFill>
                  <a:srgbClr val="FF0000"/>
                </a:solidFill>
                <a:ea typeface="Segoe UI" pitchFamily="34" charset="0"/>
                <a:cs typeface="Segoe UI" pitchFamily="34" charset="0"/>
              </a:rPr>
              <a:t>Secondary Display</a:t>
            </a:r>
          </a:p>
        </p:txBody>
      </p:sp>
      <p:sp>
        <p:nvSpPr>
          <p:cNvPr id="83" name="Rounded Rectangle 82"/>
          <p:cNvSpPr/>
          <p:nvPr/>
        </p:nvSpPr>
        <p:spPr bwMode="auto">
          <a:xfrm>
            <a:off x="6693749" y="3756866"/>
            <a:ext cx="4091161" cy="2180471"/>
          </a:xfrm>
          <a:prstGeom prst="roundRect">
            <a:avLst/>
          </a:prstGeom>
          <a:noFill/>
          <a:ln w="381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Line Callout 1 (No Border) 83"/>
          <p:cNvSpPr/>
          <p:nvPr/>
        </p:nvSpPr>
        <p:spPr bwMode="auto">
          <a:xfrm>
            <a:off x="10659819" y="2626554"/>
            <a:ext cx="1557602" cy="871467"/>
          </a:xfrm>
          <a:prstGeom prst="callout1">
            <a:avLst>
              <a:gd name="adj1" fmla="val 80851"/>
              <a:gd name="adj2" fmla="val 26087"/>
              <a:gd name="adj3" fmla="val 140703"/>
              <a:gd name="adj4" fmla="val 1712"/>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smtClean="0">
                <a:solidFill>
                  <a:srgbClr val="FF0000"/>
                </a:solidFill>
                <a:ea typeface="Segoe UI" pitchFamily="34" charset="0"/>
                <a:cs typeface="Segoe UI" pitchFamily="34" charset="0"/>
              </a:rPr>
              <a:t>Secondary Display</a:t>
            </a:r>
          </a:p>
        </p:txBody>
      </p:sp>
    </p:spTree>
    <p:extLst>
      <p:ext uri="{BB962C8B-B14F-4D97-AF65-F5344CB8AC3E}">
        <p14:creationId xmlns:p14="http://schemas.microsoft.com/office/powerpoint/2010/main" val="2288882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2"/>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1" grpId="1" animBg="1"/>
      <p:bldP spid="82" grpId="0" animBg="1"/>
      <p:bldP spid="82" grpId="1" animBg="1"/>
      <p:bldP spid="83" grpId="0" animBg="1"/>
      <p:bldP spid="8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How does Continuum affect the app developer?</a:t>
            </a:r>
          </a:p>
        </p:txBody>
      </p:sp>
      <p:sp>
        <p:nvSpPr>
          <p:cNvPr id="3" name="Text Placeholder 2"/>
          <p:cNvSpPr>
            <a:spLocks noGrp="1"/>
          </p:cNvSpPr>
          <p:nvPr>
            <p:ph type="body" sz="quarter" idx="10"/>
          </p:nvPr>
        </p:nvSpPr>
        <p:spPr>
          <a:xfrm>
            <a:off x="269240" y="1189177"/>
            <a:ext cx="5803354" cy="5446684"/>
          </a:xfrm>
        </p:spPr>
        <p:txBody>
          <a:bodyPr/>
          <a:lstStyle/>
          <a:p>
            <a:r>
              <a:rPr lang="en-GB" sz="3200" dirty="0"/>
              <a:t>Apps that run </a:t>
            </a:r>
            <a:r>
              <a:rPr lang="en-GB" sz="3200" u="sng" dirty="0"/>
              <a:t>independently</a:t>
            </a:r>
            <a:r>
              <a:rPr lang="en-GB" sz="3200" dirty="0"/>
              <a:t> on the connected screen must be UWP apps</a:t>
            </a:r>
          </a:p>
          <a:p>
            <a:pPr lvl="1"/>
            <a:r>
              <a:rPr lang="en-GB" dirty="0"/>
              <a:t>Non-UWP apps shown greyed out on c</a:t>
            </a:r>
            <a:r>
              <a:rPr lang="en-GB" dirty="0" smtClean="0"/>
              <a:t>onnected display </a:t>
            </a:r>
            <a:r>
              <a:rPr lang="en-GB" dirty="0"/>
              <a:t>Start Screen and Apps menu</a:t>
            </a:r>
          </a:p>
          <a:p>
            <a:r>
              <a:rPr lang="en-GB" sz="3200" dirty="0" smtClean="0"/>
              <a:t>Non-UWP apps can display on connected screen when </a:t>
            </a:r>
            <a:r>
              <a:rPr lang="en-GB" sz="3200" b="1" dirty="0" smtClean="0"/>
              <a:t>Screen Mirroring </a:t>
            </a:r>
            <a:r>
              <a:rPr lang="en-GB" sz="3200" dirty="0" smtClean="0"/>
              <a:t>selected in Continuum app Display settings</a:t>
            </a:r>
          </a:p>
          <a:p>
            <a:pPr lvl="1"/>
            <a:r>
              <a:rPr lang="en-GB" sz="2040" dirty="0"/>
              <a:t>Majority of apps written for Windows Phone 7.x, 8.x can run on Windows 10 Mobile</a:t>
            </a:r>
          </a:p>
          <a:p>
            <a:endParaRPr lang="en-GB" dirty="0" smtClean="0"/>
          </a:p>
        </p:txBody>
      </p:sp>
      <p:pic>
        <p:nvPicPr>
          <p:cNvPr id="5" name="Picture 4"/>
          <p:cNvPicPr>
            <a:picLocks noChangeAspect="1"/>
          </p:cNvPicPr>
          <p:nvPr/>
        </p:nvPicPr>
        <p:blipFill>
          <a:blip r:embed="rId2"/>
          <a:stretch>
            <a:fillRect/>
          </a:stretch>
        </p:blipFill>
        <p:spPr>
          <a:xfrm>
            <a:off x="6336559" y="1653435"/>
            <a:ext cx="5588521" cy="3832965"/>
          </a:xfrm>
          <a:prstGeom prst="rect">
            <a:avLst/>
          </a:prstGeom>
        </p:spPr>
      </p:pic>
    </p:spTree>
    <p:extLst>
      <p:ext uri="{BB962C8B-B14F-4D97-AF65-F5344CB8AC3E}">
        <p14:creationId xmlns:p14="http://schemas.microsoft.com/office/powerpoint/2010/main" val="23354185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1422242"/>
            <a:ext cx="9859116" cy="1813958"/>
          </a:xfrm>
        </p:spPr>
        <p:txBody>
          <a:bodyPr/>
          <a:lstStyle/>
          <a:p>
            <a:r>
              <a:rPr lang="en-GB" dirty="0" smtClean="0"/>
              <a:t>Demo: Windows 10 Mobile and Continuum</a:t>
            </a:r>
            <a:endParaRPr lang="en-GB" dirty="0"/>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099202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2238872"/>
            <a:ext cx="11106686" cy="1813958"/>
          </a:xfrm>
        </p:spPr>
        <p:txBody>
          <a:bodyPr/>
          <a:lstStyle/>
          <a:p>
            <a:r>
              <a:rPr lang="en-GB" dirty="0"/>
              <a:t>Microsoft </a:t>
            </a:r>
            <a:r>
              <a:rPr lang="en-GB" dirty="0" smtClean="0"/>
              <a:t>Passport and Windows Hello</a:t>
            </a:r>
            <a:endParaRPr lang="en-GB" dirty="0"/>
          </a:p>
        </p:txBody>
      </p:sp>
    </p:spTree>
    <p:extLst>
      <p:ext uri="{BB962C8B-B14F-4D97-AF65-F5344CB8AC3E}">
        <p14:creationId xmlns:p14="http://schemas.microsoft.com/office/powerpoint/2010/main" val="28853681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media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81600" y="0"/>
            <a:ext cx="1828800" cy="1828800"/>
          </a:xfrm>
          <a:prstGeom prst="rect">
            <a:avLst/>
          </a:prstGeom>
        </p:spPr>
      </p:pic>
      <p:sp>
        <p:nvSpPr>
          <p:cNvPr id="4" name="TextBox 3"/>
          <p:cNvSpPr txBox="1"/>
          <p:nvPr/>
        </p:nvSpPr>
        <p:spPr>
          <a:xfrm>
            <a:off x="5072964" y="1320799"/>
            <a:ext cx="2046073"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Light"/>
              </a:rPr>
              <a:t>Looking for you…</a:t>
            </a:r>
          </a:p>
        </p:txBody>
      </p:sp>
      <p:sp>
        <p:nvSpPr>
          <p:cNvPr id="2" name="Date Placeholder 1"/>
          <p:cNvSpPr>
            <a:spLocks noGrp="1"/>
          </p:cNvSpPr>
          <p:nvPr>
            <p:ph type="dt" sz="half" idx="10"/>
          </p:nvPr>
        </p:nvSpPr>
        <p:spPr>
          <a:xfrm>
            <a:off x="872055" y="4388980"/>
            <a:ext cx="2743200" cy="1220593"/>
          </a:xfrm>
        </p:spPr>
        <p:txBody>
          <a:bodyPr/>
          <a:lstStyle/>
          <a:p>
            <a:pPr marL="0" marR="0" lvl="0" indent="0" defTabSz="914367" eaLnBrk="1" fontAlgn="auto" latinLnBrk="0" hangingPunct="1">
              <a:lnSpc>
                <a:spcPct val="100000"/>
              </a:lnSpc>
              <a:spcBef>
                <a:spcPts val="0"/>
              </a:spcBef>
              <a:spcAft>
                <a:spcPts val="0"/>
              </a:spcAft>
              <a:buClrTx/>
              <a:buSzTx/>
              <a:buFontTx/>
              <a:buNone/>
              <a:tabLst/>
              <a:defRPr/>
            </a:pPr>
            <a:fld id="{928EB4F0-5C93-4FAE-820E-A870BDE59F88}" type="datetime10">
              <a:rPr kumimoji="0" lang="en-US" sz="7200" b="0" i="0" u="none" strike="noStrike" kern="0" cap="none" spc="0" normalizeH="0" baseline="0" noProof="0" smtClean="0">
                <a:ln>
                  <a:noFill/>
                </a:ln>
                <a:solidFill>
                  <a:srgbClr val="FFFFFF"/>
                </a:solidFill>
                <a:effectLst/>
                <a:uLnTx/>
                <a:uFillTx/>
                <a:latin typeface="Segoe UI Light"/>
              </a:rPr>
              <a:pPr marL="0" marR="0" lvl="0" indent="0" defTabSz="914367" eaLnBrk="1" fontAlgn="auto" latinLnBrk="0" hangingPunct="1">
                <a:lnSpc>
                  <a:spcPct val="100000"/>
                </a:lnSpc>
                <a:spcBef>
                  <a:spcPts val="0"/>
                </a:spcBef>
                <a:spcAft>
                  <a:spcPts val="0"/>
                </a:spcAft>
                <a:buClrTx/>
                <a:buSzTx/>
                <a:buFontTx/>
                <a:buNone/>
                <a:tabLst/>
                <a:defRPr/>
              </a:pPr>
              <a:t>16:26</a:t>
            </a:fld>
            <a:endParaRPr kumimoji="0" lang="en-US" sz="7200" b="0" i="0" u="none" strike="noStrike" kern="0" cap="none" spc="0" normalizeH="0" baseline="0" noProof="0" dirty="0">
              <a:ln>
                <a:noFill/>
              </a:ln>
              <a:solidFill>
                <a:srgbClr val="FFFFFF"/>
              </a:solidFill>
              <a:effectLst/>
              <a:uLnTx/>
              <a:uFillTx/>
              <a:latin typeface="Segoe UI Light"/>
            </a:endParaRPr>
          </a:p>
        </p:txBody>
      </p:sp>
      <p:pic>
        <p:nvPicPr>
          <p:cNvPr id="6"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43871" y="6262116"/>
            <a:ext cx="322507" cy="360450"/>
          </a:xfrm>
          <a:prstGeom prst="rect">
            <a:avLst/>
          </a:prstGeom>
        </p:spPr>
      </p:pic>
      <p:pic>
        <p:nvPicPr>
          <p:cNvPr id="7"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9335" y="6320380"/>
            <a:ext cx="350692" cy="236955"/>
          </a:xfrm>
          <a:prstGeom prst="rect">
            <a:avLst/>
          </a:prstGeom>
        </p:spPr>
      </p:pic>
      <p:pic>
        <p:nvPicPr>
          <p:cNvPr id="8"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921" y="6295352"/>
            <a:ext cx="327215" cy="327215"/>
          </a:xfrm>
          <a:prstGeom prst="rect">
            <a:avLst/>
          </a:prstGeom>
        </p:spPr>
      </p:pic>
      <p:pic>
        <p:nvPicPr>
          <p:cNvPr id="9"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434" y="6339822"/>
            <a:ext cx="318695" cy="232561"/>
          </a:xfrm>
          <a:prstGeom prst="rect">
            <a:avLst/>
          </a:prstGeom>
        </p:spPr>
      </p:pic>
      <p:sp>
        <p:nvSpPr>
          <p:cNvPr id="10" name="TextBox 7"/>
          <p:cNvSpPr txBox="1"/>
          <p:nvPr/>
        </p:nvSpPr>
        <p:spPr>
          <a:xfrm>
            <a:off x="1235532" y="6292536"/>
            <a:ext cx="433877" cy="327735"/>
          </a:xfrm>
          <a:prstGeom prst="rect">
            <a:avLst/>
          </a:prstGeom>
          <a:noFill/>
        </p:spPr>
        <p:txBody>
          <a:bodyPr wrap="square" rtlCol="0">
            <a:spAutoFit/>
          </a:bodyPr>
          <a:lstStyle>
            <a:defPPr>
              <a:defRPr lang="en-US"/>
            </a:defPPr>
            <a:lvl1pPr>
              <a:defRPr sz="1500">
                <a:solidFill>
                  <a:schemeClr val="bg1"/>
                </a:solidFill>
                <a:latin typeface="Segoe UI Light" panose="020B0502040204020203" pitchFamily="34" charset="0"/>
                <a:cs typeface="Segoe UI Light" panose="020B0502040204020203" pitchFamily="34" charset="0"/>
              </a:defRPr>
            </a:lvl1pPr>
          </a:lstStyle>
          <a:p>
            <a:pPr marL="0" marR="0" lvl="0" indent="0" defTabSz="914108"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12</a:t>
            </a:r>
          </a:p>
        </p:txBody>
      </p:sp>
      <p:pic>
        <p:nvPicPr>
          <p:cNvPr id="11"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9709" y="6289667"/>
            <a:ext cx="255754" cy="298380"/>
          </a:xfrm>
          <a:prstGeom prst="rect">
            <a:avLst/>
          </a:prstGeom>
        </p:spPr>
      </p:pic>
      <p:sp>
        <p:nvSpPr>
          <p:cNvPr id="12" name="TextBox 9"/>
          <p:cNvSpPr txBox="1"/>
          <p:nvPr/>
        </p:nvSpPr>
        <p:spPr>
          <a:xfrm>
            <a:off x="1964348" y="6291829"/>
            <a:ext cx="433877" cy="327735"/>
          </a:xfrm>
          <a:prstGeom prst="rect">
            <a:avLst/>
          </a:prstGeom>
          <a:noFill/>
        </p:spPr>
        <p:txBody>
          <a:bodyPr wrap="square" rtlCol="0">
            <a:spAutoFit/>
          </a:bodyPr>
          <a:lstStyle>
            <a:defPPr>
              <a:defRPr lang="en-US"/>
            </a:defPPr>
            <a:lvl1pPr>
              <a:defRPr sz="1500">
                <a:solidFill>
                  <a:schemeClr val="bg1"/>
                </a:solidFill>
                <a:latin typeface="Segoe UI Light" panose="020B0502040204020203" pitchFamily="34" charset="0"/>
                <a:cs typeface="Segoe UI Light" panose="020B0502040204020203" pitchFamily="34" charset="0"/>
              </a:defRPr>
            </a:lvl1pPr>
          </a:lstStyle>
          <a:p>
            <a:pPr marL="0" marR="0" lvl="0" indent="0" defTabSz="914108"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13</a:t>
            </a:r>
          </a:p>
        </p:txBody>
      </p:sp>
      <p:sp>
        <p:nvSpPr>
          <p:cNvPr id="19" name="Date Placeholder 3"/>
          <p:cNvSpPr txBox="1">
            <a:spLocks/>
          </p:cNvSpPr>
          <p:nvPr/>
        </p:nvSpPr>
        <p:spPr>
          <a:xfrm>
            <a:off x="872054" y="5609572"/>
            <a:ext cx="7108164" cy="4310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D5D3E85A-6523-4911-ACEE-E0E0F5CD97F1}" type="datetime2">
              <a:rPr kumimoji="0" lang="en-US" sz="3100" b="0" i="0" u="none" strike="noStrike" kern="1200" cap="none" spc="0" normalizeH="0" baseline="0" noProof="0" smtClean="0">
                <a:ln>
                  <a:noFill/>
                </a:ln>
                <a:solidFill>
                  <a:srgbClr val="FFFFFF"/>
                </a:solidFill>
                <a:effectLst/>
                <a:uLnTx/>
                <a:uFillTx/>
                <a:latin typeface="Segoe UI Light"/>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Wednesday, December 9, 2015</a:t>
            </a:fld>
            <a:endParaRPr kumimoji="0" lang="en-US" sz="31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3" name="Recently installed TEXT"/>
          <p:cNvSpPr txBox="1">
            <a:spLocks/>
          </p:cNvSpPr>
          <p:nvPr/>
        </p:nvSpPr>
        <p:spPr>
          <a:xfrm>
            <a:off x="6026920" y="2587770"/>
            <a:ext cx="5285876" cy="1119934"/>
          </a:xfrm>
          <a:prstGeom prst="rect">
            <a:avLst/>
          </a:prstGeom>
          <a:solidFill>
            <a:srgbClr val="0078D7">
              <a:alpha val="70000"/>
            </a:srgbClr>
          </a:solidFill>
        </p:spPr>
        <p:txBody>
          <a:bodyPr vert="horz" lIns="91440" tIns="109728" rIns="91440" bIns="109728" rtlCol="0">
            <a:noAutofit/>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600"/>
              </a:spcBef>
              <a:spcAft>
                <a:spcPts val="0"/>
              </a:spcAft>
              <a:buClrTx/>
              <a:buSzTx/>
              <a:buFont typeface="Arial" panose="020B0604020202020204" pitchFamily="34" charset="0"/>
              <a:buNone/>
              <a:tabLst>
                <a:tab pos="341313" algn="l"/>
              </a:tabLst>
              <a:defRPr/>
            </a:pPr>
            <a:r>
              <a:rPr kumimoji="0" lang="en-US" sz="3600" b="0" i="0" u="none" strike="noStrike" kern="1200" cap="none" spc="0" normalizeH="0" baseline="0" noProof="0" dirty="0" smtClean="0">
                <a:ln>
                  <a:noFill/>
                </a:ln>
                <a:solidFill>
                  <a:srgbClr val="002060"/>
                </a:solidFill>
                <a:effectLst/>
                <a:uLnTx/>
                <a:uFillTx/>
                <a:latin typeface="Segoe UI Light"/>
                <a:ea typeface="+mn-ea"/>
                <a:cs typeface="+mn-cs"/>
                <a:sym typeface="Wingdings" panose="05000000000000000000" pitchFamily="2" charset="2"/>
              </a:rPr>
              <a:t>Windows Hello</a:t>
            </a:r>
          </a:p>
          <a:p>
            <a:pPr marL="0" marR="0" lvl="0" indent="0" algn="l" defTabSz="914377" rtl="0" eaLnBrk="1" fontAlgn="auto" latinLnBrk="0" hangingPunct="1">
              <a:lnSpc>
                <a:spcPct val="90000"/>
              </a:lnSpc>
              <a:spcBef>
                <a:spcPts val="600"/>
              </a:spcBef>
              <a:spcAft>
                <a:spcPts val="0"/>
              </a:spcAft>
              <a:buClrTx/>
              <a:buSzTx/>
              <a:buFont typeface="Arial" panose="020B0604020202020204" pitchFamily="34" charset="0"/>
              <a:buNone/>
              <a:tabLst>
                <a:tab pos="341313" algn="l"/>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sym typeface="Wingdings" panose="05000000000000000000" pitchFamily="2" charset="2"/>
              </a:rPr>
              <a:t>P</a:t>
            </a:r>
            <a:r>
              <a:rPr kumimoji="0" lang="en-US" sz="2000" b="0" i="0" u="none" strike="noStrike" kern="1200" cap="none" spc="0" normalizeH="0" baseline="0" noProof="0" dirty="0" smtClean="0">
                <a:ln>
                  <a:noFill/>
                </a:ln>
                <a:solidFill>
                  <a:schemeClr val="bg1"/>
                </a:solidFill>
                <a:effectLst/>
                <a:uLnTx/>
                <a:uFillTx/>
                <a:latin typeface="+mj-lt"/>
                <a:ea typeface="+mn-ea"/>
                <a:cs typeface="+mn-cs"/>
                <a:sym typeface="Wingdings" panose="05000000000000000000" pitchFamily="2" charset="2"/>
              </a:rPr>
              <a:t>rovide </a:t>
            </a:r>
            <a:r>
              <a:rPr kumimoji="0" lang="en-US" sz="2000" b="0" i="0" u="none" strike="noStrike" kern="1200" cap="none" spc="0" normalizeH="0" baseline="0" noProof="0" dirty="0">
                <a:ln>
                  <a:noFill/>
                </a:ln>
                <a:solidFill>
                  <a:schemeClr val="bg1"/>
                </a:solidFill>
                <a:effectLst/>
                <a:uLnTx/>
                <a:uFillTx/>
                <a:latin typeface="+mj-lt"/>
                <a:ea typeface="+mn-ea"/>
                <a:cs typeface="+mn-cs"/>
                <a:sym typeface="Wingdings" panose="05000000000000000000" pitchFamily="2" charset="2"/>
              </a:rPr>
              <a:t>reliable, friction free </a:t>
            </a:r>
            <a:r>
              <a:rPr kumimoji="0" lang="en-US" sz="2000" b="0" i="0" u="none" strike="noStrike" kern="1200" cap="none" spc="0" normalizeH="0" baseline="0" noProof="0" dirty="0" smtClean="0">
                <a:ln>
                  <a:noFill/>
                </a:ln>
                <a:solidFill>
                  <a:schemeClr val="bg1"/>
                </a:solidFill>
                <a:effectLst/>
                <a:uLnTx/>
                <a:uFillTx/>
                <a:latin typeface="+mj-lt"/>
                <a:ea typeface="+mn-ea"/>
                <a:cs typeface="+mn-cs"/>
                <a:sym typeface="Wingdings" panose="05000000000000000000" pitchFamily="2" charset="2"/>
              </a:rPr>
              <a:t>authentication</a:t>
            </a:r>
            <a:endParaRPr kumimoji="0" lang="en-US" sz="2000" b="0" i="0" u="none" strike="noStrike" kern="1200" cap="none" spc="0" normalizeH="0" baseline="0" noProof="0" dirty="0">
              <a:ln>
                <a:noFill/>
              </a:ln>
              <a:solidFill>
                <a:schemeClr val="bg1"/>
              </a:solidFill>
              <a:effectLst/>
              <a:uLnTx/>
              <a:uFillTx/>
              <a:latin typeface="+mj-lt"/>
              <a:ea typeface="+mn-ea"/>
              <a:cs typeface="+mn-cs"/>
              <a:sym typeface="Wingdings" panose="05000000000000000000" pitchFamily="2" charset="2"/>
            </a:endParaRPr>
          </a:p>
        </p:txBody>
      </p:sp>
      <p:cxnSp>
        <p:nvCxnSpPr>
          <p:cNvPr id="14" name="Straight Arrow Connector 13"/>
          <p:cNvCxnSpPr>
            <a:stCxn id="13" idx="0"/>
          </p:cNvCxnSpPr>
          <p:nvPr/>
        </p:nvCxnSpPr>
        <p:spPr>
          <a:xfrm flipH="1" flipV="1">
            <a:off x="6588018" y="1233010"/>
            <a:ext cx="2081840" cy="1354760"/>
          </a:xfrm>
          <a:prstGeom prst="straightConnector1">
            <a:avLst/>
          </a:prstGeom>
          <a:noFill/>
          <a:ln w="66675" cap="flat" cmpd="sng" algn="ctr">
            <a:solidFill>
              <a:srgbClr val="005497"/>
            </a:solidFill>
            <a:prstDash val="solid"/>
            <a:miter lim="800000"/>
            <a:headEnd type="none"/>
            <a:tailEnd type="triangle" w="lg" len="lg"/>
          </a:ln>
          <a:effectLst/>
        </p:spPr>
      </p:cxnSp>
    </p:spTree>
    <p:extLst>
      <p:ext uri="{BB962C8B-B14F-4D97-AF65-F5344CB8AC3E}">
        <p14:creationId xmlns:p14="http://schemas.microsoft.com/office/powerpoint/2010/main" val="346999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medi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81600" y="0"/>
            <a:ext cx="1828800" cy="1828800"/>
          </a:xfrm>
          <a:prstGeom prst="rect">
            <a:avLst/>
          </a:prstGeom>
        </p:spPr>
      </p:pic>
      <p:sp>
        <p:nvSpPr>
          <p:cNvPr id="3" name="TextBox 2"/>
          <p:cNvSpPr txBox="1"/>
          <p:nvPr/>
        </p:nvSpPr>
        <p:spPr>
          <a:xfrm>
            <a:off x="5346275" y="1189767"/>
            <a:ext cx="149944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Light"/>
              </a:rPr>
              <a:t>Hello Andy!</a:t>
            </a:r>
          </a:p>
        </p:txBody>
      </p:sp>
      <p:sp>
        <p:nvSpPr>
          <p:cNvPr id="5" name="Date Placeholder 1"/>
          <p:cNvSpPr>
            <a:spLocks noGrp="1"/>
          </p:cNvSpPr>
          <p:nvPr>
            <p:ph type="dt" sz="half" idx="10"/>
          </p:nvPr>
        </p:nvSpPr>
        <p:spPr>
          <a:xfrm>
            <a:off x="872055" y="4388980"/>
            <a:ext cx="2743200" cy="1220593"/>
          </a:xfrm>
        </p:spPr>
        <p:txBody>
          <a:bodyPr/>
          <a:lstStyle/>
          <a:p>
            <a:pPr marL="0" marR="0" lvl="0" indent="0" defTabSz="914367" eaLnBrk="1" fontAlgn="auto" latinLnBrk="0" hangingPunct="1">
              <a:lnSpc>
                <a:spcPct val="100000"/>
              </a:lnSpc>
              <a:spcBef>
                <a:spcPts val="0"/>
              </a:spcBef>
              <a:spcAft>
                <a:spcPts val="0"/>
              </a:spcAft>
              <a:buClrTx/>
              <a:buSzTx/>
              <a:buFontTx/>
              <a:buNone/>
              <a:tabLst/>
              <a:defRPr/>
            </a:pPr>
            <a:fld id="{928EB4F0-5C93-4FAE-820E-A870BDE59F88}" type="datetime10">
              <a:rPr kumimoji="0" lang="en-US" sz="7200" b="0" i="0" u="none" strike="noStrike" kern="0" cap="none" spc="0" normalizeH="0" baseline="0" noProof="0" smtClean="0">
                <a:ln>
                  <a:noFill/>
                </a:ln>
                <a:solidFill>
                  <a:srgbClr val="FFFFFF"/>
                </a:solidFill>
                <a:effectLst/>
                <a:uLnTx/>
                <a:uFillTx/>
                <a:latin typeface="Segoe UI Light"/>
              </a:rPr>
              <a:pPr marL="0" marR="0" lvl="0" indent="0" defTabSz="914367" eaLnBrk="1" fontAlgn="auto" latinLnBrk="0" hangingPunct="1">
                <a:lnSpc>
                  <a:spcPct val="100000"/>
                </a:lnSpc>
                <a:spcBef>
                  <a:spcPts val="0"/>
                </a:spcBef>
                <a:spcAft>
                  <a:spcPts val="0"/>
                </a:spcAft>
                <a:buClrTx/>
                <a:buSzTx/>
                <a:buFontTx/>
                <a:buNone/>
                <a:tabLst/>
                <a:defRPr/>
              </a:pPr>
              <a:t>16:26</a:t>
            </a:fld>
            <a:endParaRPr kumimoji="0" lang="en-US" sz="7200" b="0" i="0" u="none" strike="noStrike" kern="0" cap="none" spc="0" normalizeH="0" baseline="0" noProof="0" dirty="0">
              <a:ln>
                <a:noFill/>
              </a:ln>
              <a:solidFill>
                <a:srgbClr val="FFFFFF"/>
              </a:solidFill>
              <a:effectLst/>
              <a:uLnTx/>
              <a:uFillTx/>
              <a:latin typeface="Segoe UI Light"/>
            </a:endParaRPr>
          </a:p>
        </p:txBody>
      </p:sp>
      <p:pic>
        <p:nvPicPr>
          <p:cNvPr id="6"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43871" y="6262116"/>
            <a:ext cx="322507" cy="360450"/>
          </a:xfrm>
          <a:prstGeom prst="rect">
            <a:avLst/>
          </a:prstGeom>
        </p:spPr>
      </p:pic>
      <p:pic>
        <p:nvPicPr>
          <p:cNvPr id="7"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9335" y="6320380"/>
            <a:ext cx="350692" cy="236955"/>
          </a:xfrm>
          <a:prstGeom prst="rect">
            <a:avLst/>
          </a:prstGeom>
        </p:spPr>
      </p:pic>
      <p:pic>
        <p:nvPicPr>
          <p:cNvPr id="8"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1921" y="6295352"/>
            <a:ext cx="327215" cy="327215"/>
          </a:xfrm>
          <a:prstGeom prst="rect">
            <a:avLst/>
          </a:prstGeom>
        </p:spPr>
      </p:pic>
      <p:pic>
        <p:nvPicPr>
          <p:cNvPr id="9"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434" y="6339822"/>
            <a:ext cx="318695" cy="232561"/>
          </a:xfrm>
          <a:prstGeom prst="rect">
            <a:avLst/>
          </a:prstGeom>
        </p:spPr>
      </p:pic>
      <p:sp>
        <p:nvSpPr>
          <p:cNvPr id="10" name="TextBox 7"/>
          <p:cNvSpPr txBox="1"/>
          <p:nvPr/>
        </p:nvSpPr>
        <p:spPr>
          <a:xfrm>
            <a:off x="1235532" y="6292536"/>
            <a:ext cx="433877" cy="327735"/>
          </a:xfrm>
          <a:prstGeom prst="rect">
            <a:avLst/>
          </a:prstGeom>
          <a:noFill/>
        </p:spPr>
        <p:txBody>
          <a:bodyPr wrap="square" rtlCol="0">
            <a:spAutoFit/>
          </a:bodyPr>
          <a:lstStyle>
            <a:defPPr>
              <a:defRPr lang="en-US"/>
            </a:defPPr>
            <a:lvl1pPr>
              <a:defRPr sz="1500">
                <a:solidFill>
                  <a:schemeClr val="bg1"/>
                </a:solidFill>
                <a:latin typeface="Segoe UI Light" panose="020B0502040204020203" pitchFamily="34" charset="0"/>
                <a:cs typeface="Segoe UI Light" panose="020B0502040204020203" pitchFamily="34" charset="0"/>
              </a:defRPr>
            </a:lvl1pPr>
          </a:lstStyle>
          <a:p>
            <a:pPr marL="0" marR="0" lvl="0" indent="0" defTabSz="914108"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12</a:t>
            </a:r>
          </a:p>
        </p:txBody>
      </p:sp>
      <p:pic>
        <p:nvPicPr>
          <p:cNvPr id="11"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9709" y="6289667"/>
            <a:ext cx="255754" cy="298380"/>
          </a:xfrm>
          <a:prstGeom prst="rect">
            <a:avLst/>
          </a:prstGeom>
        </p:spPr>
      </p:pic>
      <p:sp>
        <p:nvSpPr>
          <p:cNvPr id="12" name="TextBox 9"/>
          <p:cNvSpPr txBox="1"/>
          <p:nvPr/>
        </p:nvSpPr>
        <p:spPr>
          <a:xfrm>
            <a:off x="1964348" y="6291829"/>
            <a:ext cx="433877" cy="327735"/>
          </a:xfrm>
          <a:prstGeom prst="rect">
            <a:avLst/>
          </a:prstGeom>
          <a:noFill/>
        </p:spPr>
        <p:txBody>
          <a:bodyPr wrap="square" rtlCol="0">
            <a:spAutoFit/>
          </a:bodyPr>
          <a:lstStyle>
            <a:defPPr>
              <a:defRPr lang="en-US"/>
            </a:defPPr>
            <a:lvl1pPr>
              <a:defRPr sz="1500">
                <a:solidFill>
                  <a:schemeClr val="bg1"/>
                </a:solidFill>
                <a:latin typeface="Segoe UI Light" panose="020B0502040204020203" pitchFamily="34" charset="0"/>
                <a:cs typeface="Segoe UI Light" panose="020B0502040204020203" pitchFamily="34" charset="0"/>
              </a:defRPr>
            </a:lvl1pPr>
          </a:lstStyle>
          <a:p>
            <a:pPr marL="0" marR="0" lvl="0" indent="0" defTabSz="914108"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13</a:t>
            </a:r>
          </a:p>
        </p:txBody>
      </p:sp>
      <p:sp>
        <p:nvSpPr>
          <p:cNvPr id="14" name="Date Placeholder 3"/>
          <p:cNvSpPr txBox="1">
            <a:spLocks/>
          </p:cNvSpPr>
          <p:nvPr/>
        </p:nvSpPr>
        <p:spPr>
          <a:xfrm>
            <a:off x="872055" y="5610679"/>
            <a:ext cx="7219000" cy="5849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D5D3E85A-6523-4911-ACEE-E0E0F5CD97F1}" type="datetime2">
              <a:rPr kumimoji="0" lang="en-US" sz="3100" b="0" i="0" u="none" strike="noStrike" kern="1200" cap="none" spc="0" normalizeH="0" baseline="0" noProof="0" smtClean="0">
                <a:ln>
                  <a:noFill/>
                </a:ln>
                <a:solidFill>
                  <a:srgbClr val="FFFFFF"/>
                </a:solidFill>
                <a:effectLst/>
                <a:uLnTx/>
                <a:uFillTx/>
                <a:latin typeface="Segoe UI Light"/>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Wednesday, December 9, 2015</a:t>
            </a:fld>
            <a:endParaRPr kumimoji="0" lang="en-US" sz="31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10700973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2" fill="hold"/>
                                        <p:tgtEl>
                                          <p:spTgt spid="2"/>
                                        </p:tgtEl>
                                      </p:cBhvr>
                                    </p:cmd>
                                  </p:childTnLst>
                                </p:cTn>
                              </p:par>
                            </p:childTnLst>
                          </p:cTn>
                        </p:par>
                        <p:par>
                          <p:cTn id="7" fill="hold">
                            <p:stCondLst>
                              <p:cond delay="4332"/>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Windows Hello: Sensor Support </a:t>
            </a:r>
          </a:p>
        </p:txBody>
      </p:sp>
      <p:sp>
        <p:nvSpPr>
          <p:cNvPr id="8" name="Text Placeholder 7"/>
          <p:cNvSpPr>
            <a:spLocks noGrp="1"/>
          </p:cNvSpPr>
          <p:nvPr>
            <p:ph type="body" sz="quarter" idx="10"/>
          </p:nvPr>
        </p:nvSpPr>
        <p:spPr>
          <a:xfrm>
            <a:off x="269239" y="1189177"/>
            <a:ext cx="11653523" cy="4710200"/>
          </a:xfrm>
        </p:spPr>
        <p:txBody>
          <a:bodyPr/>
          <a:lstStyle/>
          <a:p>
            <a:r>
              <a:rPr lang="en-US" dirty="0" smtClean="0"/>
              <a:t>Fingerprint</a:t>
            </a:r>
          </a:p>
          <a:p>
            <a:pPr lvl="1"/>
            <a:r>
              <a:rPr lang="en-US" dirty="0">
                <a:latin typeface="Segoe UI" panose="020B0502040204020203" pitchFamily="34" charset="0"/>
                <a:cs typeface="Segoe UI" panose="020B0502040204020203" pitchFamily="34" charset="0"/>
              </a:rPr>
              <a:t>All current </a:t>
            </a:r>
            <a:r>
              <a:rPr lang="en-US" dirty="0" smtClean="0">
                <a:latin typeface="Segoe UI" panose="020B0502040204020203" pitchFamily="34" charset="0"/>
                <a:cs typeface="Segoe UI" panose="020B0502040204020203" pitchFamily="34" charset="0"/>
              </a:rPr>
              <a:t>fingerprint </a:t>
            </a:r>
            <a:r>
              <a:rPr lang="en-US" dirty="0">
                <a:latin typeface="Segoe UI" panose="020B0502040204020203" pitchFamily="34" charset="0"/>
                <a:cs typeface="Segoe UI" panose="020B0502040204020203" pitchFamily="34" charset="0"/>
              </a:rPr>
              <a:t>capable devices </a:t>
            </a:r>
            <a:r>
              <a:rPr lang="en-US" dirty="0" smtClean="0">
                <a:latin typeface="Segoe UI" panose="020B0502040204020203" pitchFamily="34" charset="0"/>
                <a:cs typeface="Segoe UI" panose="020B0502040204020203" pitchFamily="34" charset="0"/>
              </a:rPr>
              <a:t>are </a:t>
            </a:r>
            <a:r>
              <a:rPr lang="en-US" dirty="0">
                <a:latin typeface="Segoe UI" panose="020B0502040204020203" pitchFamily="34" charset="0"/>
                <a:cs typeface="Segoe UI" panose="020B0502040204020203" pitchFamily="34" charset="0"/>
              </a:rPr>
              <a:t>supported</a:t>
            </a:r>
            <a:endParaRPr lang="en-US" dirty="0" smtClean="0"/>
          </a:p>
          <a:p>
            <a:r>
              <a:rPr lang="en-US" dirty="0" smtClean="0"/>
              <a:t>Face</a:t>
            </a:r>
          </a:p>
          <a:p>
            <a:pPr lvl="1"/>
            <a:r>
              <a:rPr lang="en-US" dirty="0">
                <a:latin typeface="Segoe UI" panose="020B0502040204020203" pitchFamily="34" charset="0"/>
                <a:cs typeface="Segoe UI" panose="020B0502040204020203" pitchFamily="34" charset="0"/>
              </a:rPr>
              <a:t>All current (f200) and future Intel® RealSense™ are supported for Windows Hello face </a:t>
            </a:r>
            <a:r>
              <a:rPr lang="en-US" dirty="0" smtClean="0">
                <a:latin typeface="Segoe UI" panose="020B0502040204020203" pitchFamily="34" charset="0"/>
                <a:cs typeface="Segoe UI" panose="020B0502040204020203" pitchFamily="34" charset="0"/>
              </a:rPr>
              <a:t>authentication</a:t>
            </a:r>
          </a:p>
          <a:p>
            <a:pPr lvl="1"/>
            <a:r>
              <a:rPr lang="en-US" dirty="0" smtClean="0">
                <a:latin typeface="Segoe UI" panose="020B0502040204020203" pitchFamily="34" charset="0"/>
                <a:cs typeface="Segoe UI" panose="020B0502040204020203" pitchFamily="34" charset="0"/>
              </a:rPr>
              <a:t>Kinect for Windows V2 (In Beta 15/12)</a:t>
            </a:r>
          </a:p>
          <a:p>
            <a:pPr lvl="1"/>
            <a:r>
              <a:rPr lang="en-US" dirty="0">
                <a:latin typeface="Segoe UI" panose="020B0502040204020203" pitchFamily="34" charset="0"/>
                <a:cs typeface="Segoe UI" panose="020B0502040204020203" pitchFamily="34" charset="0"/>
              </a:rPr>
              <a:t>All devices that include an IR sensor that meets Microsoft sensor spec</a:t>
            </a:r>
            <a:endParaRPr lang="en-US" dirty="0" smtClean="0"/>
          </a:p>
          <a:p>
            <a:r>
              <a:rPr lang="en-US" dirty="0" smtClean="0"/>
              <a:t>Iris</a:t>
            </a:r>
          </a:p>
          <a:p>
            <a:pPr lvl="1"/>
            <a:r>
              <a:rPr lang="en-US" dirty="0">
                <a:latin typeface="Segoe UI" panose="020B0502040204020203" pitchFamily="34" charset="0"/>
                <a:cs typeface="Segoe UI" panose="020B0502040204020203" pitchFamily="34" charset="0"/>
              </a:rPr>
              <a:t>A selection of devices will be arriving to market within the next 12 </a:t>
            </a:r>
            <a:r>
              <a:rPr lang="en-US" dirty="0" smtClean="0">
                <a:latin typeface="Segoe UI" panose="020B0502040204020203" pitchFamily="34" charset="0"/>
                <a:cs typeface="Segoe UI" panose="020B0502040204020203" pitchFamily="34" charset="0"/>
              </a:rPr>
              <a:t>months</a:t>
            </a:r>
          </a:p>
          <a:p>
            <a:pPr lvl="1"/>
            <a:r>
              <a:rPr lang="en-US" dirty="0">
                <a:latin typeface="Segoe UI" panose="020B0502040204020203" pitchFamily="34" charset="0"/>
                <a:cs typeface="Segoe UI" panose="020B0502040204020203" pitchFamily="34" charset="0"/>
              </a:rPr>
              <a:t>More details on sensor requirements and support coming </a:t>
            </a:r>
            <a:r>
              <a:rPr lang="en-US" dirty="0" smtClean="0">
                <a:latin typeface="Segoe UI" panose="020B0502040204020203" pitchFamily="34" charset="0"/>
                <a:cs typeface="Segoe UI" panose="020B0502040204020203" pitchFamily="34" charset="0"/>
              </a:rPr>
              <a:t>soon</a:t>
            </a:r>
          </a:p>
          <a:p>
            <a:pPr marL="560134" lvl="1" indent="-560134">
              <a:buFont typeface="Arial" panose="020B0604020202020204" pitchFamily="34" charset="0"/>
              <a:buChar char="•"/>
            </a:pPr>
            <a:endParaRPr lang="en-US" dirty="0" smtClean="0"/>
          </a:p>
          <a:p>
            <a:pPr marL="560134" lvl="1" indent="-560134">
              <a:buFont typeface="Arial" panose="020B0604020202020204" pitchFamily="34" charset="0"/>
              <a:buChar char="•"/>
            </a:pPr>
            <a:endParaRPr lang="en-US" dirty="0"/>
          </a:p>
        </p:txBody>
      </p:sp>
    </p:spTree>
    <p:extLst>
      <p:ext uri="{BB962C8B-B14F-4D97-AF65-F5344CB8AC3E}">
        <p14:creationId xmlns:p14="http://schemas.microsoft.com/office/powerpoint/2010/main" val="15428213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Agenda</a:t>
            </a:r>
            <a:endParaRPr lang="en-GB" dirty="0"/>
          </a:p>
        </p:txBody>
      </p:sp>
      <p:sp>
        <p:nvSpPr>
          <p:cNvPr id="6" name="Text Placeholder 5"/>
          <p:cNvSpPr>
            <a:spLocks noGrp="1"/>
          </p:cNvSpPr>
          <p:nvPr>
            <p:ph type="body" sz="quarter" idx="10"/>
          </p:nvPr>
        </p:nvSpPr>
        <p:spPr>
          <a:xfrm>
            <a:off x="269239" y="1189177"/>
            <a:ext cx="11653523" cy="4046236"/>
          </a:xfrm>
        </p:spPr>
        <p:txBody>
          <a:bodyPr/>
          <a:lstStyle/>
          <a:p>
            <a:r>
              <a:rPr lang="en-GB" dirty="0" smtClean="0"/>
              <a:t>Windows 10 Version 1511</a:t>
            </a:r>
          </a:p>
          <a:p>
            <a:r>
              <a:rPr lang="en-GB" dirty="0" smtClean="0"/>
              <a:t>Continuum for phone</a:t>
            </a:r>
          </a:p>
          <a:p>
            <a:r>
              <a:rPr lang="en-GB" dirty="0" smtClean="0"/>
              <a:t>Microsoft Passport and Windows Hello</a:t>
            </a:r>
          </a:p>
          <a:p>
            <a:r>
              <a:rPr lang="en-GB" dirty="0" smtClean="0"/>
              <a:t>Universal Windows Platform 10586 SDK</a:t>
            </a:r>
          </a:p>
          <a:p>
            <a:r>
              <a:rPr lang="en-GB" dirty="0" smtClean="0"/>
              <a:t>Visual Studio 2015 Update 1</a:t>
            </a:r>
          </a:p>
          <a:p>
            <a:r>
              <a:rPr lang="en-GB" dirty="0"/>
              <a:t>Getting the developer tools</a:t>
            </a:r>
            <a:endParaRPr lang="en-GB" dirty="0" smtClean="0"/>
          </a:p>
        </p:txBody>
      </p:sp>
    </p:spTree>
    <p:extLst>
      <p:ext uri="{BB962C8B-B14F-4D97-AF65-F5344CB8AC3E}">
        <p14:creationId xmlns:p14="http://schemas.microsoft.com/office/powerpoint/2010/main" val="28049133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4924" y="171027"/>
            <a:ext cx="3602441" cy="64043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4923" y="171026"/>
            <a:ext cx="3602442" cy="640434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922" y="171026"/>
            <a:ext cx="3602442" cy="640434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922" y="171026"/>
            <a:ext cx="3602442" cy="640434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4921" y="171025"/>
            <a:ext cx="3602442" cy="640434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4921" y="171024"/>
            <a:ext cx="3602442" cy="6404342"/>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4919" y="171023"/>
            <a:ext cx="3602441" cy="6404341"/>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64917" y="171020"/>
            <a:ext cx="3602443" cy="6404344"/>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64912" y="171020"/>
            <a:ext cx="3602443" cy="6404344"/>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064912" y="171020"/>
            <a:ext cx="3602443" cy="6404344"/>
          </a:xfrm>
          <a:prstGeom prst="rect">
            <a:avLst/>
          </a:prstGeom>
        </p:spPr>
      </p:pic>
    </p:spTree>
    <p:extLst>
      <p:ext uri="{BB962C8B-B14F-4D97-AF65-F5344CB8AC3E}">
        <p14:creationId xmlns:p14="http://schemas.microsoft.com/office/powerpoint/2010/main" val="2345248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69239" y="1187620"/>
            <a:ext cx="8650699" cy="5325497"/>
          </a:xfrm>
        </p:spPr>
        <p:txBody>
          <a:bodyPr/>
          <a:lstStyle/>
          <a:p>
            <a:pPr marL="0" indent="0">
              <a:buNone/>
            </a:pPr>
            <a:r>
              <a:rPr lang="en-US" dirty="0">
                <a:gradFill>
                  <a:gsLst>
                    <a:gs pos="1250">
                      <a:schemeClr val="tx2"/>
                    </a:gs>
                    <a:gs pos="99000">
                      <a:schemeClr val="tx2"/>
                    </a:gs>
                  </a:gsLst>
                  <a:lin ang="5400000" scaled="0"/>
                </a:gradFill>
              </a:rPr>
              <a:t>Convenient multi-factor authentication</a:t>
            </a:r>
          </a:p>
          <a:p>
            <a:pPr marL="0" indent="0">
              <a:buNone/>
            </a:pPr>
            <a:r>
              <a:rPr lang="en-US" dirty="0">
                <a:gradFill>
                  <a:gsLst>
                    <a:gs pos="1250">
                      <a:schemeClr val="tx2"/>
                    </a:gs>
                    <a:gs pos="99000">
                      <a:schemeClr val="tx2"/>
                    </a:gs>
                  </a:gsLst>
                  <a:lin ang="5400000" scaled="0"/>
                </a:gradFill>
              </a:rPr>
              <a:t>Microsoft Passport</a:t>
            </a:r>
          </a:p>
          <a:p>
            <a:pPr marL="336145" lvl="1" indent="0">
              <a:buNone/>
            </a:pPr>
            <a:r>
              <a:rPr lang="en-US" dirty="0" smtClean="0"/>
              <a:t>Enterprise-grade two-factor authentication</a:t>
            </a:r>
          </a:p>
          <a:p>
            <a:pPr marL="336145" lvl="1" indent="0">
              <a:buNone/>
            </a:pPr>
            <a:r>
              <a:rPr lang="en-US" dirty="0" smtClean="0"/>
              <a:t>Device </a:t>
            </a:r>
            <a:r>
              <a:rPr lang="en-US" dirty="0"/>
              <a:t>+ </a:t>
            </a:r>
            <a:r>
              <a:rPr lang="en-US" dirty="0" smtClean="0"/>
              <a:t>PIN or biometric</a:t>
            </a:r>
            <a:endParaRPr lang="en-US" dirty="0"/>
          </a:p>
          <a:p>
            <a:pPr marL="0" indent="0">
              <a:buNone/>
            </a:pPr>
            <a:r>
              <a:rPr lang="en-US" dirty="0">
                <a:gradFill>
                  <a:gsLst>
                    <a:gs pos="1250">
                      <a:schemeClr val="tx2"/>
                    </a:gs>
                    <a:gs pos="99000">
                      <a:schemeClr val="tx2"/>
                    </a:gs>
                  </a:gsLst>
                  <a:lin ang="5400000" scaled="0"/>
                </a:gradFill>
              </a:rPr>
              <a:t>Windows Hello</a:t>
            </a:r>
          </a:p>
          <a:p>
            <a:pPr marL="336145" lvl="1" indent="0">
              <a:buNone/>
            </a:pPr>
            <a:r>
              <a:rPr lang="en-US" dirty="0" smtClean="0"/>
              <a:t>Biometric </a:t>
            </a:r>
            <a:r>
              <a:rPr lang="en-US" dirty="0"/>
              <a:t>framework supporting face, iris and </a:t>
            </a:r>
            <a:r>
              <a:rPr lang="en-US" dirty="0" smtClean="0"/>
              <a:t/>
            </a:r>
            <a:br>
              <a:rPr lang="en-US" dirty="0" smtClean="0"/>
            </a:br>
            <a:r>
              <a:rPr lang="en-US" dirty="0" smtClean="0"/>
              <a:t>fingerprint</a:t>
            </a:r>
            <a:endParaRPr lang="en-US" dirty="0"/>
          </a:p>
          <a:p>
            <a:pPr marL="0" indent="0">
              <a:buNone/>
            </a:pPr>
            <a:r>
              <a:rPr lang="en-GB" dirty="0">
                <a:gradFill>
                  <a:gsLst>
                    <a:gs pos="1250">
                      <a:schemeClr val="tx2"/>
                    </a:gs>
                    <a:gs pos="99000">
                      <a:schemeClr val="tx2"/>
                    </a:gs>
                  </a:gsLst>
                  <a:lin ang="5400000" scaled="0"/>
                </a:gradFill>
              </a:rPr>
              <a:t>Azure AD, on </a:t>
            </a:r>
            <a:r>
              <a:rPr lang="en-GB" dirty="0" err="1">
                <a:gradFill>
                  <a:gsLst>
                    <a:gs pos="1250">
                      <a:schemeClr val="tx2"/>
                    </a:gs>
                    <a:gs pos="99000">
                      <a:schemeClr val="tx2"/>
                    </a:gs>
                  </a:gsLst>
                  <a:lin ang="5400000" scaled="0"/>
                </a:gradFill>
              </a:rPr>
              <a:t>prem</a:t>
            </a:r>
            <a:r>
              <a:rPr lang="en-GB" dirty="0">
                <a:gradFill>
                  <a:gsLst>
                    <a:gs pos="1250">
                      <a:schemeClr val="tx2"/>
                    </a:gs>
                    <a:gs pos="99000">
                      <a:schemeClr val="tx2"/>
                    </a:gs>
                  </a:gsLst>
                  <a:lin ang="5400000" scaled="0"/>
                </a:gradFill>
              </a:rPr>
              <a:t> AD, and </a:t>
            </a:r>
            <a:r>
              <a:rPr lang="en-GB" dirty="0" smtClean="0">
                <a:gradFill>
                  <a:gsLst>
                    <a:gs pos="1250">
                      <a:schemeClr val="tx2"/>
                    </a:gs>
                    <a:gs pos="99000">
                      <a:schemeClr val="tx2"/>
                    </a:gs>
                  </a:gsLst>
                  <a:lin ang="5400000" scaled="0"/>
                </a:gradFill>
              </a:rPr>
              <a:t/>
            </a:r>
            <a:br>
              <a:rPr lang="en-GB" dirty="0" smtClean="0">
                <a:gradFill>
                  <a:gsLst>
                    <a:gs pos="1250">
                      <a:schemeClr val="tx2"/>
                    </a:gs>
                    <a:gs pos="99000">
                      <a:schemeClr val="tx2"/>
                    </a:gs>
                  </a:gsLst>
                  <a:lin ang="5400000" scaled="0"/>
                </a:gradFill>
              </a:rPr>
            </a:br>
            <a:r>
              <a:rPr lang="en-GB" dirty="0" smtClean="0">
                <a:gradFill>
                  <a:gsLst>
                    <a:gs pos="1250">
                      <a:schemeClr val="tx2"/>
                    </a:gs>
                    <a:gs pos="99000">
                      <a:schemeClr val="tx2"/>
                    </a:gs>
                  </a:gsLst>
                  <a:lin ang="5400000" scaled="0"/>
                </a:gradFill>
              </a:rPr>
              <a:t>Microsoft </a:t>
            </a:r>
            <a:r>
              <a:rPr lang="en-GB" dirty="0">
                <a:gradFill>
                  <a:gsLst>
                    <a:gs pos="1250">
                      <a:schemeClr val="tx2"/>
                    </a:gs>
                    <a:gs pos="99000">
                      <a:schemeClr val="tx2"/>
                    </a:gs>
                  </a:gsLst>
                  <a:lin ang="5400000" scaled="0"/>
                </a:gradFill>
              </a:rPr>
              <a:t>Account are already integrated with Microsoft Passport</a:t>
            </a:r>
          </a:p>
        </p:txBody>
      </p:sp>
      <p:sp>
        <p:nvSpPr>
          <p:cNvPr id="4" name="Title 3"/>
          <p:cNvSpPr>
            <a:spLocks noGrp="1"/>
          </p:cNvSpPr>
          <p:nvPr>
            <p:ph type="title"/>
          </p:nvPr>
        </p:nvSpPr>
        <p:spPr/>
        <p:txBody>
          <a:bodyPr/>
          <a:lstStyle/>
          <a:p>
            <a:r>
              <a:rPr lang="en-US" dirty="0"/>
              <a:t>Microsoft Passport &amp; Windows Hello</a:t>
            </a:r>
          </a:p>
        </p:txBody>
      </p:sp>
      <p:grpSp>
        <p:nvGrpSpPr>
          <p:cNvPr id="6" name="Group 5"/>
          <p:cNvGrpSpPr/>
          <p:nvPr/>
        </p:nvGrpSpPr>
        <p:grpSpPr>
          <a:xfrm>
            <a:off x="7921225" y="1226354"/>
            <a:ext cx="4270777" cy="3920373"/>
            <a:chOff x="7820215" y="1226353"/>
            <a:chExt cx="4270777" cy="3920373"/>
          </a:xfrm>
        </p:grpSpPr>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32824"/>
            <a:stretch>
              <a:fillRect/>
            </a:stretch>
          </p:blipFill>
          <p:spPr>
            <a:xfrm>
              <a:off x="8891019" y="1484678"/>
              <a:ext cx="3199972" cy="2678027"/>
            </a:xfrm>
            <a:custGeom>
              <a:avLst/>
              <a:gdLst>
                <a:gd name="connsiteX0" fmla="*/ 0 w 3199972"/>
                <a:gd name="connsiteY0" fmla="*/ 0 h 2678027"/>
                <a:gd name="connsiteX1" fmla="*/ 3199972 w 3199972"/>
                <a:gd name="connsiteY1" fmla="*/ 0 h 2678027"/>
                <a:gd name="connsiteX2" fmla="*/ 3199972 w 3199972"/>
                <a:gd name="connsiteY2" fmla="*/ 2678027 h 2678027"/>
                <a:gd name="connsiteX3" fmla="*/ 0 w 3199972"/>
                <a:gd name="connsiteY3" fmla="*/ 2678027 h 2678027"/>
              </a:gdLst>
              <a:ahLst/>
              <a:cxnLst>
                <a:cxn ang="0">
                  <a:pos x="connsiteX0" y="connsiteY0"/>
                </a:cxn>
                <a:cxn ang="0">
                  <a:pos x="connsiteX1" y="connsiteY1"/>
                </a:cxn>
                <a:cxn ang="0">
                  <a:pos x="connsiteX2" y="connsiteY2"/>
                </a:cxn>
                <a:cxn ang="0">
                  <a:pos x="connsiteX3" y="connsiteY3"/>
                </a:cxn>
              </a:cxnLst>
              <a:rect l="l" t="t" r="r" b="b"/>
              <a:pathLst>
                <a:path w="3199972" h="2678027">
                  <a:moveTo>
                    <a:pt x="0" y="0"/>
                  </a:moveTo>
                  <a:lnTo>
                    <a:pt x="3199972" y="0"/>
                  </a:lnTo>
                  <a:lnTo>
                    <a:pt x="3199972" y="2678027"/>
                  </a:lnTo>
                  <a:lnTo>
                    <a:pt x="0" y="2678027"/>
                  </a:lnTo>
                  <a:close/>
                </a:path>
              </a:pathLst>
            </a:custGeom>
          </p:spPr>
        </p:pic>
        <p:pic>
          <p:nvPicPr>
            <p:cNvPr id="8" name="Picture 7"/>
            <p:cNvPicPr>
              <a:picLocks noChangeAspect="1"/>
            </p:cNvPicPr>
            <p:nvPr/>
          </p:nvPicPr>
          <p:blipFill rotWithShape="1">
            <a:blip r:embed="rId5"/>
            <a:srcRect l="3703" t="9566" r="38712" b="4541"/>
            <a:stretch/>
          </p:blipFill>
          <p:spPr>
            <a:xfrm>
              <a:off x="7820215" y="1226353"/>
              <a:ext cx="4270777" cy="3920373"/>
            </a:xfrm>
            <a:custGeom>
              <a:avLst/>
              <a:gdLst>
                <a:gd name="connsiteX0" fmla="*/ 0 w 4270777"/>
                <a:gd name="connsiteY0" fmla="*/ 0 h 3920373"/>
                <a:gd name="connsiteX1" fmla="*/ 4270777 w 4270777"/>
                <a:gd name="connsiteY1" fmla="*/ 0 h 3920373"/>
                <a:gd name="connsiteX2" fmla="*/ 4270777 w 4270777"/>
                <a:gd name="connsiteY2" fmla="*/ 3920373 h 3920373"/>
                <a:gd name="connsiteX3" fmla="*/ 0 w 4270777"/>
                <a:gd name="connsiteY3" fmla="*/ 3920373 h 3920373"/>
              </a:gdLst>
              <a:ahLst/>
              <a:cxnLst>
                <a:cxn ang="0">
                  <a:pos x="connsiteX0" y="connsiteY0"/>
                </a:cxn>
                <a:cxn ang="0">
                  <a:pos x="connsiteX1" y="connsiteY1"/>
                </a:cxn>
                <a:cxn ang="0">
                  <a:pos x="connsiteX2" y="connsiteY2"/>
                </a:cxn>
                <a:cxn ang="0">
                  <a:pos x="connsiteX3" y="connsiteY3"/>
                </a:cxn>
              </a:cxnLst>
              <a:rect l="l" t="t" r="r" b="b"/>
              <a:pathLst>
                <a:path w="4270777" h="3920373">
                  <a:moveTo>
                    <a:pt x="0" y="0"/>
                  </a:moveTo>
                  <a:lnTo>
                    <a:pt x="4270777" y="0"/>
                  </a:lnTo>
                  <a:lnTo>
                    <a:pt x="4270777" y="3920373"/>
                  </a:lnTo>
                  <a:lnTo>
                    <a:pt x="0" y="3920373"/>
                  </a:lnTo>
                  <a:close/>
                </a:path>
              </a:pathLst>
            </a:custGeom>
          </p:spPr>
        </p:pic>
      </p:grpSp>
      <p:grpSp>
        <p:nvGrpSpPr>
          <p:cNvPr id="9" name="Group 8"/>
          <p:cNvGrpSpPr/>
          <p:nvPr/>
        </p:nvGrpSpPr>
        <p:grpSpPr>
          <a:xfrm>
            <a:off x="7387000" y="2252669"/>
            <a:ext cx="5084433" cy="3177771"/>
            <a:chOff x="457200" y="2343150"/>
            <a:chExt cx="4480560" cy="2800350"/>
          </a:xfrm>
        </p:grpSpPr>
        <p:pic>
          <p:nvPicPr>
            <p:cNvPr id="10" name="Picture 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73320" y="2749266"/>
              <a:ext cx="3035808" cy="1897202"/>
            </a:xfrm>
            <a:prstGeom prst="rect">
              <a:avLst/>
            </a:prstGeom>
          </p:spPr>
        </p:pic>
        <p:pic>
          <p:nvPicPr>
            <p:cNvPr id="11" name="Generic Tablet Fra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 y="2343150"/>
              <a:ext cx="4480560" cy="2800350"/>
            </a:xfrm>
            <a:prstGeom prst="rect">
              <a:avLst/>
            </a:prstGeom>
          </p:spPr>
        </p:pic>
      </p:grpSp>
      <p:grpSp>
        <p:nvGrpSpPr>
          <p:cNvPr id="12" name="Group 11"/>
          <p:cNvGrpSpPr/>
          <p:nvPr/>
        </p:nvGrpSpPr>
        <p:grpSpPr>
          <a:xfrm>
            <a:off x="9467343" y="3207010"/>
            <a:ext cx="2177255" cy="2903007"/>
            <a:chOff x="4991005" y="184024"/>
            <a:chExt cx="3781615" cy="5042152"/>
          </a:xfrm>
        </p:grpSpPr>
        <p:pic>
          <p:nvPicPr>
            <p:cNvPr id="13" name="Picture 1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891428" y="1003294"/>
              <a:ext cx="1975104" cy="3510418"/>
            </a:xfrm>
            <a:prstGeom prst="rect">
              <a:avLst/>
            </a:prstGeom>
          </p:spPr>
        </p:pic>
        <p:pic>
          <p:nvPicPr>
            <p:cNvPr id="14" name="Generic Phone Frame"/>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91005" y="184024"/>
              <a:ext cx="3781615" cy="5042152"/>
            </a:xfrm>
            <a:prstGeom prst="rect">
              <a:avLst/>
            </a:prstGeom>
          </p:spPr>
        </p:pic>
      </p:grpSp>
    </p:spTree>
    <p:extLst>
      <p:ext uri="{BB962C8B-B14F-4D97-AF65-F5344CB8AC3E}">
        <p14:creationId xmlns:p14="http://schemas.microsoft.com/office/powerpoint/2010/main" val="26186360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400" dirty="0"/>
              <a:t>Windows 10 and Microsoft Passport Simple for </a:t>
            </a:r>
            <a:r>
              <a:rPr lang="en-US" sz="4400" dirty="0" smtClean="0"/>
              <a:t>Developers </a:t>
            </a:r>
            <a:endParaRPr lang="en-US" sz="4400" dirty="0"/>
          </a:p>
        </p:txBody>
      </p:sp>
      <p:sp>
        <p:nvSpPr>
          <p:cNvPr id="8" name="Text Placeholder 7"/>
          <p:cNvSpPr>
            <a:spLocks noGrp="1"/>
          </p:cNvSpPr>
          <p:nvPr>
            <p:ph type="body" sz="quarter" idx="10"/>
          </p:nvPr>
        </p:nvSpPr>
        <p:spPr>
          <a:xfrm>
            <a:off x="269240" y="1790427"/>
            <a:ext cx="11653523" cy="3231141"/>
          </a:xfrm>
        </p:spPr>
        <p:txBody>
          <a:bodyPr/>
          <a:lstStyle/>
          <a:p>
            <a:r>
              <a:rPr lang="en-US" sz="3600" dirty="0" smtClean="0"/>
              <a:t>Reduces the cost associated with password compromise and reset</a:t>
            </a:r>
          </a:p>
          <a:p>
            <a:r>
              <a:rPr lang="en-GB" sz="3600" dirty="0"/>
              <a:t>UWP API support for strong authentication using Microsoft Passport</a:t>
            </a:r>
          </a:p>
          <a:p>
            <a:r>
              <a:rPr lang="en-US" sz="3600" dirty="0" smtClean="0"/>
              <a:t>JavaScript API support for browsers coming</a:t>
            </a:r>
          </a:p>
          <a:p>
            <a:pPr marL="560134" lvl="1" indent="-560134">
              <a:buFont typeface="Arial" panose="020B0604020202020204" pitchFamily="34" charset="0"/>
              <a:buChar char="•"/>
            </a:pPr>
            <a:endParaRPr lang="en-US" dirty="0"/>
          </a:p>
        </p:txBody>
      </p:sp>
    </p:spTree>
    <p:extLst>
      <p:ext uri="{BB962C8B-B14F-4D97-AF65-F5344CB8AC3E}">
        <p14:creationId xmlns:p14="http://schemas.microsoft.com/office/powerpoint/2010/main" val="12398450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Windows 10 for Enterprise</a:t>
            </a:r>
            <a:endParaRPr lang="en-GB" dirty="0"/>
          </a:p>
        </p:txBody>
      </p:sp>
    </p:spTree>
    <p:extLst>
      <p:ext uri="{BB962C8B-B14F-4D97-AF65-F5344CB8AC3E}">
        <p14:creationId xmlns:p14="http://schemas.microsoft.com/office/powerpoint/2010/main" val="28041381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Windows Hello: Enterprise-grade Security</a:t>
            </a:r>
          </a:p>
        </p:txBody>
      </p:sp>
      <p:sp>
        <p:nvSpPr>
          <p:cNvPr id="9" name="Text Placeholder 1"/>
          <p:cNvSpPr>
            <a:spLocks noGrp="1"/>
          </p:cNvSpPr>
          <p:nvPr>
            <p:ph type="body" sz="quarter" idx="10"/>
          </p:nvPr>
        </p:nvSpPr>
        <p:spPr>
          <a:xfrm>
            <a:off x="269239" y="1189177"/>
            <a:ext cx="11653523" cy="2623603"/>
          </a:xfrm>
        </p:spPr>
        <p:txBody>
          <a:bodyPr/>
          <a:lstStyle/>
          <a:p>
            <a:r>
              <a:rPr lang="en-US" dirty="0"/>
              <a:t>Meets enterprise-grade security:</a:t>
            </a:r>
          </a:p>
          <a:p>
            <a:pPr marL="1290112" lvl="4" indent="-393726">
              <a:buFont typeface="Arial" panose="020B0604020202020204" pitchFamily="34" charset="0"/>
              <a:buChar char="•"/>
              <a:tabLst>
                <a:tab pos="896386" algn="l"/>
              </a:tabLst>
            </a:pPr>
            <a:r>
              <a:rPr lang="en-US" sz="2800" dirty="0">
                <a:latin typeface="+mj-lt"/>
              </a:rPr>
              <a:t>Demonstrate False Acceptance Rate (FAR): 1/100,000</a:t>
            </a:r>
          </a:p>
          <a:p>
            <a:pPr marL="1290112" lvl="4" indent="-393726">
              <a:buFont typeface="Arial" panose="020B0604020202020204" pitchFamily="34" charset="0"/>
              <a:buChar char="•"/>
              <a:tabLst>
                <a:tab pos="896386" algn="l"/>
              </a:tabLst>
            </a:pPr>
            <a:r>
              <a:rPr lang="en-US" sz="2800" dirty="0">
                <a:latin typeface="+mj-lt"/>
              </a:rPr>
              <a:t>With False Rejection Rate: 2-4%, </a:t>
            </a:r>
          </a:p>
          <a:p>
            <a:pPr marL="1290112" lvl="4" indent="-393726">
              <a:buFont typeface="Arial" panose="020B0604020202020204" pitchFamily="34" charset="0"/>
              <a:buChar char="•"/>
              <a:tabLst>
                <a:tab pos="896386" algn="l"/>
              </a:tabLst>
            </a:pPr>
            <a:r>
              <a:rPr lang="en-US" sz="2800" dirty="0">
                <a:latin typeface="+mj-lt"/>
              </a:rPr>
              <a:t>Provide live-ness measures</a:t>
            </a:r>
          </a:p>
          <a:p>
            <a:pPr marL="1290112" lvl="4" indent="-393726">
              <a:buFont typeface="Arial" panose="020B0604020202020204" pitchFamily="34" charset="0"/>
              <a:buChar char="•"/>
              <a:tabLst>
                <a:tab pos="896386" algn="l"/>
              </a:tabLst>
            </a:pPr>
            <a:r>
              <a:rPr lang="en-US" sz="2800" dirty="0">
                <a:latin typeface="+mj-lt"/>
              </a:rPr>
              <a:t>Enable anti-spoofing detection</a:t>
            </a:r>
          </a:p>
        </p:txBody>
      </p:sp>
      <p:pic>
        <p:nvPicPr>
          <p:cNvPr id="10" name="Picture 9"/>
          <p:cNvPicPr>
            <a:picLocks noChangeAspect="1"/>
          </p:cNvPicPr>
          <p:nvPr/>
        </p:nvPicPr>
        <p:blipFill>
          <a:blip r:embed="rId2"/>
          <a:stretch>
            <a:fillRect/>
          </a:stretch>
        </p:blipFill>
        <p:spPr>
          <a:xfrm>
            <a:off x="1898380" y="4930825"/>
            <a:ext cx="7830814" cy="1265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41279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269239" y="1451306"/>
            <a:ext cx="7835101" cy="4803117"/>
          </a:xfrm>
        </p:spPr>
        <p:txBody>
          <a:bodyPr/>
          <a:lstStyle/>
          <a:p>
            <a:pPr marL="0" indent="0">
              <a:buNone/>
            </a:pPr>
            <a:r>
              <a:rPr lang="en-US" dirty="0">
                <a:gradFill>
                  <a:gsLst>
                    <a:gs pos="1250">
                      <a:schemeClr val="tx2"/>
                    </a:gs>
                    <a:gs pos="99000">
                      <a:schemeClr val="tx2"/>
                    </a:gs>
                  </a:gsLst>
                  <a:lin ang="5400000" scaled="0"/>
                </a:gradFill>
              </a:rPr>
              <a:t>Extend your reach to organizations in volume</a:t>
            </a:r>
          </a:p>
          <a:p>
            <a:pPr lvl="1"/>
            <a:r>
              <a:rPr lang="en-US" dirty="0"/>
              <a:t>Broaden reach to millions of business and education users </a:t>
            </a:r>
          </a:p>
          <a:p>
            <a:pPr lvl="1"/>
            <a:r>
              <a:rPr lang="en-US" dirty="0"/>
              <a:t>Address high value needs with the right apps</a:t>
            </a:r>
          </a:p>
          <a:p>
            <a:pPr marL="0" indent="0">
              <a:buNone/>
            </a:pPr>
            <a:r>
              <a:rPr lang="en-US" dirty="0">
                <a:gradFill>
                  <a:gsLst>
                    <a:gs pos="1250">
                      <a:schemeClr val="tx2"/>
                    </a:gs>
                    <a:gs pos="99000">
                      <a:schemeClr val="tx2"/>
                    </a:gs>
                  </a:gsLst>
                  <a:lin ang="5400000" scaled="0"/>
                </a:gradFill>
              </a:rPr>
              <a:t>One place, same tools</a:t>
            </a:r>
          </a:p>
          <a:p>
            <a:pPr lvl="1"/>
            <a:r>
              <a:rPr lang="en-US" dirty="0"/>
              <a:t>Submit in familiar Windows </a:t>
            </a:r>
            <a:r>
              <a:rPr lang="en-US" dirty="0" smtClean="0"/>
              <a:t>Dev </a:t>
            </a:r>
            <a:r>
              <a:rPr lang="en-US" dirty="0"/>
              <a:t>Center – same submission </a:t>
            </a:r>
            <a:r>
              <a:rPr lang="en-US" dirty="0" smtClean="0"/>
              <a:t>flow</a:t>
            </a:r>
            <a:endParaRPr lang="en-US" dirty="0"/>
          </a:p>
          <a:p>
            <a:pPr lvl="1"/>
            <a:r>
              <a:rPr lang="en-US" dirty="0"/>
              <a:t>Track all apps on </a:t>
            </a:r>
            <a:r>
              <a:rPr lang="en-US" dirty="0" smtClean="0"/>
              <a:t>dashboard</a:t>
            </a:r>
            <a:endParaRPr lang="en-US" dirty="0"/>
          </a:p>
        </p:txBody>
      </p:sp>
      <p:sp>
        <p:nvSpPr>
          <p:cNvPr id="9" name="Title 2"/>
          <p:cNvSpPr txBox="1">
            <a:spLocks/>
          </p:cNvSpPr>
          <p:nvPr/>
        </p:nvSpPr>
        <p:spPr>
          <a:xfrm>
            <a:off x="269239" y="205487"/>
            <a:ext cx="11653523" cy="982133"/>
          </a:xfrm>
          <a:prstGeom prst="rect">
            <a:avLst/>
          </a:prstGeom>
        </p:spPr>
        <p:txBody>
          <a:bodyPr vert="horz" lIns="182880" tIns="121920" rIns="182880" bIns="146304"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r>
              <a:rPr lang="en-US" sz="4705" spc="-100" dirty="0">
                <a:ln w="3175">
                  <a:noFill/>
                </a:ln>
                <a:gradFill>
                  <a:gsLst>
                    <a:gs pos="1250">
                      <a:schemeClr val="tx1"/>
                    </a:gs>
                    <a:gs pos="100000">
                      <a:schemeClr val="tx1"/>
                    </a:gs>
                  </a:gsLst>
                  <a:lin ang="5400000" scaled="0"/>
                </a:gradFill>
                <a:ea typeface="+mn-ea"/>
                <a:cs typeface="Segoe UI" pitchFamily="34" charset="0"/>
              </a:rPr>
              <a:t>Windows Store for Business</a:t>
            </a:r>
            <a:r>
              <a:rPr lang="en-US" sz="4267" dirty="0"/>
              <a:t/>
            </a:r>
            <a:br>
              <a:rPr lang="en-US" sz="4267" dirty="0"/>
            </a:br>
            <a:r>
              <a:rPr lang="en-US" sz="2133" dirty="0">
                <a:gradFill>
                  <a:gsLst>
                    <a:gs pos="0">
                      <a:schemeClr val="tx1"/>
                    </a:gs>
                    <a:gs pos="100000">
                      <a:schemeClr val="tx1"/>
                    </a:gs>
                  </a:gsLst>
                  <a:lin ang="5400000" scaled="1"/>
                </a:gradFill>
                <a:latin typeface="+mn-lt"/>
              </a:rPr>
              <a:t>Leverage the Windows platform to </a:t>
            </a:r>
            <a:r>
              <a:rPr lang="en-US" sz="2133" dirty="0">
                <a:solidFill>
                  <a:schemeClr val="accent1"/>
                </a:solidFill>
                <a:latin typeface="+mn-lt"/>
              </a:rPr>
              <a:t>build and distribute high value business experiences</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36945" y="1610495"/>
            <a:ext cx="3685816" cy="221738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53947" y="4294393"/>
            <a:ext cx="2851732" cy="1903649"/>
          </a:xfrm>
          <a:prstGeom prst="rect">
            <a:avLst/>
          </a:prstGeom>
        </p:spPr>
      </p:pic>
      <p:sp>
        <p:nvSpPr>
          <p:cNvPr id="13" name="Rectangle 12"/>
          <p:cNvSpPr/>
          <p:nvPr/>
        </p:nvSpPr>
        <p:spPr>
          <a:xfrm>
            <a:off x="6532184" y="6492504"/>
            <a:ext cx="5659818" cy="276999"/>
          </a:xfrm>
          <a:prstGeom prst="rect">
            <a:avLst/>
          </a:prstGeom>
        </p:spPr>
        <p:txBody>
          <a:bodyPr wrap="none" anchor="b">
            <a:spAutoFit/>
          </a:bodyPr>
          <a:lstStyle/>
          <a:p>
            <a:pPr lvl="1" algn="r">
              <a:spcBef>
                <a:spcPts val="3200"/>
              </a:spcBef>
            </a:pPr>
            <a:r>
              <a:rPr lang="en-US" sz="1200" dirty="0"/>
              <a:t>Available in select markets, payment methods will be added at a later date</a:t>
            </a:r>
            <a:endParaRPr lang="en-US" sz="1467" dirty="0"/>
          </a:p>
        </p:txBody>
      </p:sp>
    </p:spTree>
    <p:extLst>
      <p:ext uri="{BB962C8B-B14F-4D97-AF65-F5344CB8AC3E}">
        <p14:creationId xmlns:p14="http://schemas.microsoft.com/office/powerpoint/2010/main" val="2395034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Enterprise Settings Sync via AAD</a:t>
            </a:r>
            <a:endParaRPr lang="en-GB" dirty="0"/>
          </a:p>
        </p:txBody>
      </p:sp>
      <p:sp>
        <p:nvSpPr>
          <p:cNvPr id="5" name="Text Placeholder 4"/>
          <p:cNvSpPr>
            <a:spLocks noGrp="1"/>
          </p:cNvSpPr>
          <p:nvPr>
            <p:ph type="body" sz="quarter" idx="10"/>
          </p:nvPr>
        </p:nvSpPr>
        <p:spPr>
          <a:xfrm>
            <a:off x="269239" y="1189177"/>
            <a:ext cx="11653523" cy="5540556"/>
          </a:xfrm>
        </p:spPr>
        <p:txBody>
          <a:bodyPr/>
          <a:lstStyle/>
          <a:p>
            <a:r>
              <a:rPr lang="en-GB" sz="3600" dirty="0" smtClean="0"/>
              <a:t>Settings </a:t>
            </a:r>
            <a:r>
              <a:rPr lang="en-GB" sz="3600" dirty="0"/>
              <a:t>and application </a:t>
            </a:r>
            <a:r>
              <a:rPr lang="en-GB" sz="3600" dirty="0" smtClean="0"/>
              <a:t>data roaming for Azure </a:t>
            </a:r>
            <a:r>
              <a:rPr lang="en-GB" sz="3600" dirty="0"/>
              <a:t>Active Directory (AAD) users </a:t>
            </a:r>
            <a:r>
              <a:rPr lang="en-GB" sz="3600" dirty="0" smtClean="0"/>
              <a:t>through the </a:t>
            </a:r>
            <a:r>
              <a:rPr lang="en-GB" sz="3600" dirty="0"/>
              <a:t>Microsoft Azure </a:t>
            </a:r>
            <a:r>
              <a:rPr lang="en-GB" sz="3600" dirty="0" smtClean="0"/>
              <a:t>cloud</a:t>
            </a:r>
          </a:p>
          <a:p>
            <a:pPr marL="342900" lvl="1" indent="-342900">
              <a:buFont typeface="Arial" panose="020B0604020202020204" pitchFamily="34" charset="0"/>
              <a:buChar char="•"/>
            </a:pPr>
            <a:r>
              <a:rPr lang="en-GB" sz="2400" dirty="0"/>
              <a:t>Windows settings, such as Theme, Browser settings, Passwords, Language preferences</a:t>
            </a:r>
          </a:p>
          <a:p>
            <a:pPr marL="342900" lvl="1" indent="-342900">
              <a:buFont typeface="Arial" panose="020B0604020202020204" pitchFamily="34" charset="0"/>
              <a:buChar char="•"/>
            </a:pPr>
            <a:r>
              <a:rPr lang="en-GB" sz="2400" dirty="0"/>
              <a:t>Application data that is written to the roaming folder and roaming settings</a:t>
            </a:r>
          </a:p>
          <a:p>
            <a:r>
              <a:rPr lang="en-GB" sz="3600" dirty="0" smtClean="0"/>
              <a:t>AAD </a:t>
            </a:r>
            <a:r>
              <a:rPr lang="en-GB" sz="3600" dirty="0"/>
              <a:t>Roaming operates very similarly to the standard, consumer Microsoft Account (MSA) </a:t>
            </a:r>
            <a:r>
              <a:rPr lang="en-GB" sz="3600" dirty="0" smtClean="0"/>
              <a:t>roaming</a:t>
            </a:r>
          </a:p>
          <a:p>
            <a:r>
              <a:rPr lang="en-GB" sz="3600" dirty="0" smtClean="0"/>
              <a:t>Benefits of AAD Roaming compared to MSA Roaming:</a:t>
            </a:r>
          </a:p>
          <a:p>
            <a:pPr marL="285750" lvl="1" indent="-285750">
              <a:buFont typeface="Arial" panose="020B0604020202020204" pitchFamily="34" charset="0"/>
              <a:buChar char="•"/>
            </a:pPr>
            <a:r>
              <a:rPr lang="en-GB" sz="2400" dirty="0"/>
              <a:t>Separation of corporate and consumer data </a:t>
            </a:r>
            <a:endParaRPr lang="en-GB" sz="2400" dirty="0" smtClean="0"/>
          </a:p>
          <a:p>
            <a:pPr marL="285750" lvl="1" indent="-285750">
              <a:buFont typeface="Arial" panose="020B0604020202020204" pitchFamily="34" charset="0"/>
              <a:buChar char="•"/>
            </a:pPr>
            <a:r>
              <a:rPr lang="en-GB" sz="2400" dirty="0"/>
              <a:t>Enhanced security via Azure RMS encryption </a:t>
            </a:r>
            <a:endParaRPr lang="en-GB" sz="2400" dirty="0" smtClean="0"/>
          </a:p>
          <a:p>
            <a:pPr marL="285750" lvl="1" indent="-285750">
              <a:buFont typeface="Arial" panose="020B0604020202020204" pitchFamily="34" charset="0"/>
              <a:buChar char="•"/>
            </a:pPr>
            <a:r>
              <a:rPr lang="en-GB" sz="2400" dirty="0"/>
              <a:t>Management and monitoring services </a:t>
            </a:r>
            <a:endParaRPr lang="en-GB" sz="2400" dirty="0" smtClean="0"/>
          </a:p>
          <a:p>
            <a:pPr marL="285750" lvl="1" indent="-285750">
              <a:buFont typeface="Arial" panose="020B0604020202020204" pitchFamily="34" charset="0"/>
              <a:buChar char="•"/>
            </a:pPr>
            <a:endParaRPr lang="en-GB" sz="1640" dirty="0"/>
          </a:p>
        </p:txBody>
      </p:sp>
    </p:spTree>
    <p:extLst>
      <p:ext uri="{BB962C8B-B14F-4D97-AF65-F5344CB8AC3E}">
        <p14:creationId xmlns:p14="http://schemas.microsoft.com/office/powerpoint/2010/main" val="15481002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Windows 10 Build 10586 SDK</a:t>
            </a:r>
            <a:endParaRPr lang="en-GB" dirty="0"/>
          </a:p>
        </p:txBody>
      </p:sp>
    </p:spTree>
    <p:extLst>
      <p:ext uri="{BB962C8B-B14F-4D97-AF65-F5344CB8AC3E}">
        <p14:creationId xmlns:p14="http://schemas.microsoft.com/office/powerpoint/2010/main" val="34765281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10 Build 10586 SDK</a:t>
            </a:r>
            <a:r>
              <a:rPr lang="en-GB" dirty="0"/>
              <a:t/>
            </a:r>
            <a:br>
              <a:rPr lang="en-GB" dirty="0"/>
            </a:br>
            <a:endParaRPr lang="en-GB" dirty="0"/>
          </a:p>
        </p:txBody>
      </p:sp>
      <p:sp>
        <p:nvSpPr>
          <p:cNvPr id="3" name="Text Placeholder 2"/>
          <p:cNvSpPr>
            <a:spLocks noGrp="1"/>
          </p:cNvSpPr>
          <p:nvPr>
            <p:ph type="body" sz="quarter" idx="10"/>
          </p:nvPr>
        </p:nvSpPr>
        <p:spPr>
          <a:xfrm>
            <a:off x="269239" y="1189177"/>
            <a:ext cx="11653523" cy="1723292"/>
          </a:xfrm>
        </p:spPr>
        <p:txBody>
          <a:bodyPr/>
          <a:lstStyle/>
          <a:p>
            <a:r>
              <a:rPr lang="en-GB" dirty="0" smtClean="0"/>
              <a:t>Installs </a:t>
            </a:r>
            <a:r>
              <a:rPr lang="en-GB" dirty="0" smtClean="0"/>
              <a:t>side-by-side with 10240</a:t>
            </a:r>
          </a:p>
          <a:p>
            <a:pPr lvl="1"/>
            <a:r>
              <a:rPr lang="en-GB" dirty="0"/>
              <a:t>C:\Program Files (x86)\Windows Kits\10\Platforms\UAP</a:t>
            </a:r>
          </a:p>
          <a:p>
            <a:endParaRPr lang="en-GB" dirty="0"/>
          </a:p>
        </p:txBody>
      </p:sp>
      <p:pic>
        <p:nvPicPr>
          <p:cNvPr id="4" name="Picture 3"/>
          <p:cNvPicPr>
            <a:picLocks noChangeAspect="1"/>
          </p:cNvPicPr>
          <p:nvPr/>
        </p:nvPicPr>
        <p:blipFill>
          <a:blip r:embed="rId3"/>
          <a:stretch>
            <a:fillRect/>
          </a:stretch>
        </p:blipFill>
        <p:spPr>
          <a:xfrm>
            <a:off x="2863970" y="2878808"/>
            <a:ext cx="6463067" cy="3646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6321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Updates to Extension SDKs</a:t>
            </a:r>
            <a:endParaRPr lang="en-GB" dirty="0"/>
          </a:p>
        </p:txBody>
      </p:sp>
      <p:sp>
        <p:nvSpPr>
          <p:cNvPr id="3" name="Text Placeholder 2"/>
          <p:cNvSpPr>
            <a:spLocks noGrp="1"/>
          </p:cNvSpPr>
          <p:nvPr>
            <p:ph type="body" sz="quarter" idx="10"/>
          </p:nvPr>
        </p:nvSpPr>
        <p:spPr>
          <a:xfrm>
            <a:off x="269239" y="1189177"/>
            <a:ext cx="11653523" cy="1602618"/>
          </a:xfrm>
        </p:spPr>
        <p:txBody>
          <a:bodyPr/>
          <a:lstStyle/>
          <a:p>
            <a:r>
              <a:rPr lang="en-GB" dirty="0" smtClean="0"/>
              <a:t>Updates for Desktop, Mobile, </a:t>
            </a:r>
            <a:r>
              <a:rPr lang="en-GB" dirty="0" err="1" smtClean="0"/>
              <a:t>IoT</a:t>
            </a:r>
            <a:r>
              <a:rPr lang="en-GB" dirty="0" smtClean="0"/>
              <a:t> and Team extension SDKs</a:t>
            </a:r>
          </a:p>
          <a:p>
            <a:pPr lvl="1"/>
            <a:r>
              <a:rPr lang="en-GB" dirty="0"/>
              <a:t>C:\Program Files (x86)\Windows Kits\10\Extension SDKs</a:t>
            </a:r>
          </a:p>
        </p:txBody>
      </p:sp>
      <p:pic>
        <p:nvPicPr>
          <p:cNvPr id="4" name="Picture 3"/>
          <p:cNvPicPr>
            <a:picLocks noChangeAspect="1"/>
          </p:cNvPicPr>
          <p:nvPr/>
        </p:nvPicPr>
        <p:blipFill>
          <a:blip r:embed="rId2"/>
          <a:stretch>
            <a:fillRect/>
          </a:stretch>
        </p:blipFill>
        <p:spPr>
          <a:xfrm>
            <a:off x="1194472" y="2894028"/>
            <a:ext cx="6170605" cy="348183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093141" y="3231165"/>
            <a:ext cx="6170605" cy="34818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23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Windows 10 Version 1511</a:t>
            </a:r>
            <a:endParaRPr lang="en-GB" dirty="0"/>
          </a:p>
        </p:txBody>
      </p:sp>
    </p:spTree>
    <p:extLst>
      <p:ext uri="{BB962C8B-B14F-4D97-AF65-F5344CB8AC3E}">
        <p14:creationId xmlns:p14="http://schemas.microsoft.com/office/powerpoint/2010/main" val="68582736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What’s In the </a:t>
            </a:r>
            <a:r>
              <a:rPr lang="en-GB" dirty="0" smtClean="0"/>
              <a:t>10586 SDK</a:t>
            </a:r>
            <a:r>
              <a:rPr lang="en-GB" dirty="0" smtClean="0"/>
              <a:t>?</a:t>
            </a:r>
            <a:endParaRPr lang="en-GB" dirty="0"/>
          </a:p>
        </p:txBody>
      </p:sp>
      <p:sp>
        <p:nvSpPr>
          <p:cNvPr id="4" name="Text Placeholder 3"/>
          <p:cNvSpPr>
            <a:spLocks noGrp="1"/>
          </p:cNvSpPr>
          <p:nvPr>
            <p:ph type="body" sz="quarter" idx="10"/>
          </p:nvPr>
        </p:nvSpPr>
        <p:spPr>
          <a:xfrm>
            <a:off x="269239" y="1189177"/>
            <a:ext cx="11653523" cy="1723292"/>
          </a:xfrm>
        </p:spPr>
        <p:txBody>
          <a:bodyPr/>
          <a:lstStyle/>
          <a:p>
            <a:r>
              <a:rPr lang="en-GB" dirty="0" smtClean="0"/>
              <a:t>Bug fixes to existing UWP APIs</a:t>
            </a:r>
          </a:p>
          <a:p>
            <a:pPr lvl="1"/>
            <a:r>
              <a:rPr lang="en-GB" dirty="0" smtClean="0"/>
              <a:t>Universal API Contract and Printing 3D Contract move to version 2.0.0.0</a:t>
            </a:r>
          </a:p>
          <a:p>
            <a:endParaRPr lang="en-GB" dirty="0"/>
          </a:p>
        </p:txBody>
      </p:sp>
      <p:pic>
        <p:nvPicPr>
          <p:cNvPr id="5" name="Picture 4"/>
          <p:cNvPicPr>
            <a:picLocks noChangeAspect="1"/>
          </p:cNvPicPr>
          <p:nvPr/>
        </p:nvPicPr>
        <p:blipFill>
          <a:blip r:embed="rId2"/>
          <a:stretch>
            <a:fillRect/>
          </a:stretch>
        </p:blipFill>
        <p:spPr>
          <a:xfrm>
            <a:off x="1268600" y="2580584"/>
            <a:ext cx="9654800" cy="3939939"/>
          </a:xfrm>
          <a:prstGeom prst="rect">
            <a:avLst/>
          </a:prstGeom>
        </p:spPr>
      </p:pic>
    </p:spTree>
    <p:extLst>
      <p:ext uri="{BB962C8B-B14F-4D97-AF65-F5344CB8AC3E}">
        <p14:creationId xmlns:p14="http://schemas.microsoft.com/office/powerpoint/2010/main" val="32725804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 APIs in Universal API 2.0</a:t>
            </a:r>
            <a:endParaRPr lang="en-GB" dirty="0"/>
          </a:p>
        </p:txBody>
      </p:sp>
      <p:sp>
        <p:nvSpPr>
          <p:cNvPr id="3" name="Text Placeholder 2"/>
          <p:cNvSpPr>
            <a:spLocks noGrp="1"/>
          </p:cNvSpPr>
          <p:nvPr>
            <p:ph type="body" sz="quarter" idx="10"/>
          </p:nvPr>
        </p:nvSpPr>
        <p:spPr>
          <a:xfrm>
            <a:off x="269239" y="1149422"/>
            <a:ext cx="11653523" cy="5912003"/>
          </a:xfrm>
        </p:spPr>
        <p:txBody>
          <a:bodyPr/>
          <a:lstStyle/>
          <a:p>
            <a:r>
              <a:rPr lang="en-GB" sz="3600" dirty="0" smtClean="0"/>
              <a:t>Over 200 new types or additional methods, properties to existing types</a:t>
            </a:r>
          </a:p>
          <a:p>
            <a:r>
              <a:rPr lang="en-GB" sz="2800" dirty="0" smtClean="0"/>
              <a:t>Selection:</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Windows.Devices.Bluetooth</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new</a:t>
            </a:r>
            <a:r>
              <a:rPr lang="en-GB" sz="1800" dirty="0" smtClean="0">
                <a:solidFill>
                  <a:schemeClr val="tx1"/>
                </a:solidFill>
                <a:highlight>
                  <a:srgbClr val="FFFFFF"/>
                </a:highlight>
                <a:ea typeface="Calibri" panose="020F0502020204030204" pitchFamily="34" charset="0"/>
                <a:cs typeface="Times New Roman" panose="02020603050405020304" pitchFamily="18" charset="0"/>
              </a:rPr>
              <a:t> </a:t>
            </a:r>
            <a:r>
              <a:rPr lang="en-GB" sz="1800" dirty="0">
                <a:solidFill>
                  <a:schemeClr val="tx1"/>
                </a:solidFill>
                <a:highlight>
                  <a:srgbClr val="FFFFFF"/>
                </a:highlight>
                <a:ea typeface="Calibri" panose="020F0502020204030204" pitchFamily="34" charset="0"/>
                <a:cs typeface="Times New Roman" panose="02020603050405020304" pitchFamily="18" charset="0"/>
              </a:rPr>
              <a:t>pairing methods in the </a:t>
            </a:r>
            <a:r>
              <a:rPr lang="en-GB"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DeviceInformationPairing</a:t>
            </a:r>
            <a:r>
              <a:rPr lang="en-GB" sz="1800" dirty="0">
                <a:solidFill>
                  <a:schemeClr val="tx1"/>
                </a:solidFill>
                <a:highlight>
                  <a:srgbClr val="FFFFFF"/>
                </a:highlight>
                <a:ea typeface="Calibri" panose="020F0502020204030204" pitchFamily="34" charset="0"/>
                <a:cs typeface="Times New Roman" panose="02020603050405020304" pitchFamily="18" charset="0"/>
              </a:rPr>
              <a:t> class allow pairing / </a:t>
            </a:r>
            <a:r>
              <a:rPr lang="en-GB" sz="1800" dirty="0" err="1">
                <a:solidFill>
                  <a:schemeClr val="tx1"/>
                </a:solidFill>
                <a:highlight>
                  <a:srgbClr val="FFFFFF"/>
                </a:highlight>
                <a:ea typeface="Calibri" panose="020F0502020204030204" pitchFamily="34" charset="0"/>
                <a:cs typeface="Times New Roman" panose="02020603050405020304" pitchFamily="18" charset="0"/>
              </a:rPr>
              <a:t>unpairing</a:t>
            </a:r>
            <a:r>
              <a:rPr lang="en-GB" sz="1800" dirty="0">
                <a:solidFill>
                  <a:schemeClr val="tx1"/>
                </a:solidFill>
                <a:highlight>
                  <a:srgbClr val="FFFFFF"/>
                </a:highlight>
                <a:ea typeface="Calibri" panose="020F0502020204030204" pitchFamily="34" charset="0"/>
                <a:cs typeface="Times New Roman" panose="02020603050405020304" pitchFamily="18" charset="0"/>
              </a:rPr>
              <a:t> from within the app with optional protection levels </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Windows.Devices.Bluetooth.BluetoothLEAppearance</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new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types</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Windows.Devices.Bluetooth.Rfcomm.RfcommServiceProvider</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new </a:t>
            </a: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StartAdvertising</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method</a:t>
            </a:r>
          </a:p>
          <a:p>
            <a:pPr marL="342900" lvl="1" indent="-342900">
              <a:lnSpc>
                <a:spcPct val="100000"/>
              </a:lnSpc>
              <a:buFont typeface="Arial" panose="020B0604020202020204" pitchFamily="34" charset="0"/>
              <a:buChar char="•"/>
            </a:pP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Windows.Devices.Printers.Extensions.Print3DWorkflow* </a:t>
            </a:r>
            <a:r>
              <a:rPr lang="en-US" sz="1800" dirty="0">
                <a:solidFill>
                  <a:schemeClr val="tx1"/>
                </a:solidFill>
                <a:highlight>
                  <a:srgbClr val="FFFFFF"/>
                </a:highlight>
                <a:ea typeface="Calibri" panose="020F0502020204030204" pitchFamily="34" charset="0"/>
                <a:cs typeface="Times New Roman" panose="02020603050405020304" pitchFamily="18" charset="0"/>
              </a:rPr>
              <a:t>- new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types</a:t>
            </a:r>
          </a:p>
          <a:p>
            <a:pPr marL="342900" lvl="1" indent="-342900">
              <a:lnSpc>
                <a:spcPct val="100000"/>
              </a:lnSpc>
              <a:buFont typeface="Arial" panose="020B0604020202020204" pitchFamily="34" charset="0"/>
              <a:buChar char="•"/>
            </a:pPr>
            <a:r>
              <a:rPr lang="en-GB"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Windows.Devices.Perception</a:t>
            </a:r>
            <a:r>
              <a:rPr lang="en-GB" sz="1800" dirty="0" smtClean="0">
                <a:solidFill>
                  <a:schemeClr val="tx1"/>
                </a:solidFill>
                <a:highlight>
                  <a:srgbClr val="FFFFFF"/>
                </a:highlight>
                <a:ea typeface="Calibri" panose="020F0502020204030204" pitchFamily="34" charset="0"/>
                <a:cs typeface="Times New Roman" panose="02020603050405020304" pitchFamily="18" charset="0"/>
              </a:rPr>
              <a:t> namespace - </a:t>
            </a:r>
            <a:r>
              <a:rPr lang="en-GB" sz="1800" dirty="0">
                <a:solidFill>
                  <a:schemeClr val="tx1"/>
                </a:solidFill>
                <a:highlight>
                  <a:srgbClr val="FFFFFF"/>
                </a:highlight>
                <a:ea typeface="Calibri" panose="020F0502020204030204" pitchFamily="34" charset="0"/>
                <a:cs typeface="Times New Roman" panose="02020603050405020304" pitchFamily="18" charset="0"/>
              </a:rPr>
              <a:t>contains the client APIs that allow a UWP application to access the </a:t>
            </a:r>
            <a:r>
              <a:rPr lang="en-GB" sz="1800" dirty="0" err="1">
                <a:solidFill>
                  <a:schemeClr val="tx1"/>
                </a:solidFill>
                <a:highlight>
                  <a:srgbClr val="FFFFFF"/>
                </a:highlight>
                <a:ea typeface="Calibri" panose="020F0502020204030204" pitchFamily="34" charset="0"/>
                <a:cs typeface="Times New Roman" panose="02020603050405020304" pitchFamily="18" charset="0"/>
              </a:rPr>
              <a:t>color</a:t>
            </a:r>
            <a:r>
              <a:rPr lang="en-GB" sz="1800" dirty="0">
                <a:solidFill>
                  <a:schemeClr val="tx1"/>
                </a:solidFill>
                <a:highlight>
                  <a:srgbClr val="FFFFFF"/>
                </a:highlight>
                <a:ea typeface="Calibri" panose="020F0502020204030204" pitchFamily="34" charset="0"/>
                <a:cs typeface="Times New Roman" panose="02020603050405020304" pitchFamily="18" charset="0"/>
              </a:rPr>
              <a:t>, depth, or infrared data of computer vision </a:t>
            </a:r>
            <a:r>
              <a:rPr lang="en-GB" sz="1800" dirty="0" smtClean="0">
                <a:solidFill>
                  <a:schemeClr val="tx1"/>
                </a:solidFill>
                <a:highlight>
                  <a:srgbClr val="FFFFFF"/>
                </a:highlight>
                <a:ea typeface="Calibri" panose="020F0502020204030204" pitchFamily="34" charset="0"/>
                <a:cs typeface="Times New Roman" panose="02020603050405020304" pitchFamily="18" charset="0"/>
              </a:rPr>
              <a:t>cameras</a:t>
            </a:r>
            <a:endParaRPr lang="en-US" sz="1800" dirty="0">
              <a:solidFill>
                <a:schemeClr val="tx1"/>
              </a:solidFill>
              <a:highlight>
                <a:srgbClr val="FFFFFF"/>
              </a:highlight>
              <a:ea typeface="Calibri" panose="020F0502020204030204" pitchFamily="34" charset="0"/>
              <a:cs typeface="Times New Roman" panose="02020603050405020304" pitchFamily="18" charset="0"/>
            </a:endParaRP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Windows.Devices.Sensors</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new methods to get readings for </a:t>
            </a:r>
            <a:r>
              <a:rPr lang="en-US" sz="18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Pedometer</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and </a:t>
            </a: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ProximitySensor</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and new </a:t>
            </a: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PedometerDataThreshold</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and </a:t>
            </a: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ProximitySensorDataThreshold</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types</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Windows.Devices.WiFiDirect</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new types and methods to assist </a:t>
            </a:r>
            <a:r>
              <a:rPr lang="en-US" sz="1800" dirty="0" err="1" smtClean="0">
                <a:solidFill>
                  <a:schemeClr val="tx1"/>
                </a:solidFill>
                <a:highlight>
                  <a:srgbClr val="FFFFFF"/>
                </a:highlight>
                <a:ea typeface="Calibri" panose="020F0502020204030204" pitchFamily="34" charset="0"/>
                <a:cs typeface="Times New Roman" panose="02020603050405020304" pitchFamily="18" charset="0"/>
              </a:rPr>
              <a:t>WiFiDirect</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pairing</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Windows.Gaming.UI.GameBar</a:t>
            </a:r>
            <a:endPar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Windows.Graphics.Holographic</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many new types, including </a:t>
            </a: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HolographicCamera</a:t>
            </a:r>
            <a:r>
              <a:rPr lang="en-US" sz="1800" dirty="0">
                <a:solidFill>
                  <a:schemeClr val="tx1"/>
                </a:solidFill>
                <a:highlight>
                  <a:srgbClr val="FFFFFF"/>
                </a:highlight>
                <a:ea typeface="Calibri" panose="020F0502020204030204" pitchFamily="34" charset="0"/>
                <a:cs typeface="Times New Roman" panose="02020603050405020304" pitchFamily="18" charset="0"/>
              </a:rPr>
              <a:t>, </a:t>
            </a: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HolographicFrame</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and </a:t>
            </a: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HolographicSpace</a:t>
            </a:r>
            <a:endPar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22591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 APIs in Universal API 2.0 – cont.</a:t>
            </a:r>
            <a:endParaRPr lang="en-GB" dirty="0"/>
          </a:p>
        </p:txBody>
      </p:sp>
      <p:sp>
        <p:nvSpPr>
          <p:cNvPr id="3" name="Text Placeholder 2"/>
          <p:cNvSpPr>
            <a:spLocks noGrp="1"/>
          </p:cNvSpPr>
          <p:nvPr>
            <p:ph type="body" sz="quarter" idx="10"/>
          </p:nvPr>
        </p:nvSpPr>
        <p:spPr>
          <a:xfrm>
            <a:off x="269239" y="1189177"/>
            <a:ext cx="11653523" cy="6084743"/>
          </a:xfrm>
        </p:spPr>
        <p:txBody>
          <a:bodyPr/>
          <a:lstStyle/>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Windows.Perception.People.HeadPose</a:t>
            </a:r>
            <a:endPar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Windows.Perception.Spatial</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major new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namespace to describe objects positioned in a user’s surroundings</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Windows.Security.Authentication.Web.Provider.WebAccountManager</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new </a:t>
            </a:r>
            <a:r>
              <a:rPr lang="en-US"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PullCookiesAsync</a:t>
            </a:r>
            <a:r>
              <a:rPr lang="en-US" sz="18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method </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Windows.Storage.DownloadsFolder</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new </a:t>
            </a:r>
            <a:r>
              <a:rPr lang="en-US"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CreateFileForUserAsync</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and </a:t>
            </a:r>
            <a:r>
              <a:rPr lang="en-US"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CreateFolderForUserAsync</a:t>
            </a:r>
            <a:r>
              <a:rPr lang="en-US" sz="1800" dirty="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methods</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Windows.Storage.KnownFolders</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new </a:t>
            </a:r>
            <a:r>
              <a:rPr lang="en-US"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GetFolderForUserAsync</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method</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Windows.Storage.StorageLibrary</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new </a:t>
            </a:r>
            <a:r>
              <a:rPr lang="en-US"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GetLibraryForUserAsync</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method</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Windows.System.MemoryManager</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new </a:t>
            </a:r>
            <a:r>
              <a:rPr lang="en-US"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TrySetAppMemoryUsageLimit</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method</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Windows.UI.Composition</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Composition was in preview in 10240, now updated and full release</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Windows.UI.Input.Spatial</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major new namespace to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recognize spatial gestures for interaction with devices such as HoloLens</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Windows.UI.StartScreen.JumpList</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new types provide apps with ability to programmatically select the type of </a:t>
            </a:r>
            <a:r>
              <a:rPr lang="en-US" sz="1800" dirty="0" err="1" smtClean="0">
                <a:solidFill>
                  <a:schemeClr val="tx1"/>
                </a:solidFill>
                <a:highlight>
                  <a:srgbClr val="FFFFFF"/>
                </a:highlight>
                <a:ea typeface="Calibri" panose="020F0502020204030204" pitchFamily="34" charset="0"/>
                <a:cs typeface="Times New Roman" panose="02020603050405020304" pitchFamily="18" charset="0"/>
              </a:rPr>
              <a:t>JumpList</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to use</a:t>
            </a:r>
          </a:p>
          <a:p>
            <a:pPr marL="342900" lvl="1" indent="-342900">
              <a:lnSpc>
                <a:spcPct val="100000"/>
              </a:lnSpc>
              <a:buFont typeface="Arial" panose="020B0604020202020204" pitchFamily="34" charset="0"/>
              <a:buChar char="•"/>
            </a:pPr>
            <a:r>
              <a:rPr lang="en-US" sz="1800" dirty="0" err="1"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Windows.UI.Xaml.Controls.Maps</a:t>
            </a:r>
            <a:r>
              <a:rPr lang="en-US" sz="1800" dirty="0" smtClean="0">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Additions to the Map control, including </a:t>
            </a:r>
            <a:r>
              <a:rPr lang="en-US"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MapRightTapped</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support</a:t>
            </a:r>
          </a:p>
          <a:p>
            <a:pPr marL="342900" lvl="1" indent="-342900">
              <a:lnSpc>
                <a:spcPct val="100000"/>
              </a:lnSpc>
              <a:buFont typeface="Arial" panose="020B0604020202020204" pitchFamily="34" charset="0"/>
              <a:buChar char="•"/>
            </a:pPr>
            <a:r>
              <a:rPr lang="en-GB"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Windows.Web.Http.Filters.HttpBaseProtocolFilter</a:t>
            </a:r>
            <a:r>
              <a:rPr lang="en-GB" sz="1800" dirty="0">
                <a:solidFill>
                  <a:schemeClr val="tx1"/>
                </a:solidFill>
                <a:highlight>
                  <a:srgbClr val="FFFFFF"/>
                </a:highlight>
                <a:ea typeface="Calibri" panose="020F0502020204030204" pitchFamily="34" charset="0"/>
                <a:cs typeface="Times New Roman" panose="02020603050405020304" pitchFamily="18" charset="0"/>
              </a:rPr>
              <a:t> </a:t>
            </a:r>
            <a:r>
              <a:rPr lang="en-US" sz="1800" dirty="0">
                <a:solidFill>
                  <a:schemeClr val="tx1"/>
                </a:solidFill>
                <a:highlight>
                  <a:srgbClr val="FFFFFF"/>
                </a:highlight>
                <a:ea typeface="Calibri" panose="020F0502020204030204" pitchFamily="34" charset="0"/>
                <a:cs typeface="Times New Roman" panose="02020603050405020304" pitchFamily="18" charset="0"/>
              </a:rPr>
              <a:t>– </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new </a:t>
            </a:r>
            <a:r>
              <a:rPr lang="en-US" sz="1800" dirty="0" err="1">
                <a:solidFill>
                  <a:srgbClr val="A31515"/>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CookieUsagebehavior</a:t>
            </a:r>
            <a:r>
              <a:rPr lang="en-US" sz="1800" dirty="0" smtClean="0">
                <a:solidFill>
                  <a:schemeClr val="tx1"/>
                </a:solidFill>
                <a:highlight>
                  <a:srgbClr val="FFFFFF"/>
                </a:highlight>
                <a:ea typeface="Calibri" panose="020F0502020204030204" pitchFamily="34" charset="0"/>
                <a:cs typeface="Times New Roman" panose="02020603050405020304" pitchFamily="18" charset="0"/>
              </a:rPr>
              <a:t> property</a:t>
            </a:r>
            <a:r>
              <a:rPr lang="en-GB" sz="1800" dirty="0" smtClean="0">
                <a:solidFill>
                  <a:schemeClr val="tx1"/>
                </a:solidFill>
                <a:highlight>
                  <a:srgbClr val="FFFFFF"/>
                </a:highlight>
                <a:ea typeface="Calibri" panose="020F0502020204030204" pitchFamily="34" charset="0"/>
                <a:cs typeface="Times New Roman" panose="02020603050405020304" pitchFamily="18" charset="0"/>
              </a:rPr>
              <a:t> </a:t>
            </a:r>
            <a:r>
              <a:rPr lang="en-GB" sz="1800" dirty="0">
                <a:solidFill>
                  <a:schemeClr val="tx1"/>
                </a:solidFill>
                <a:highlight>
                  <a:srgbClr val="FFFFFF"/>
                </a:highlight>
                <a:ea typeface="Calibri" panose="020F0502020204030204" pitchFamily="34" charset="0"/>
                <a:cs typeface="Times New Roman" panose="02020603050405020304" pitchFamily="18" charset="0"/>
              </a:rPr>
              <a:t>allows developers to have control of how cookies are handled by the system. </a:t>
            </a:r>
          </a:p>
          <a:p>
            <a:pPr lvl="1"/>
            <a:endParaRPr lang="en-US" sz="1800" dirty="0">
              <a:solidFill>
                <a:schemeClr val="tx1"/>
              </a:solidFill>
              <a:highlight>
                <a:srgbClr val="FFFFFF"/>
              </a:high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74461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en-US" dirty="0" smtClean="0"/>
              <a:t>Demo: 10586 SDK Samples</a:t>
            </a:r>
            <a:endParaRPr lang="en-US" dirty="0"/>
          </a:p>
        </p:txBody>
      </p:sp>
      <p:sp>
        <p:nvSpPr>
          <p:cNvPr id="4" name="Text Placeholder 3"/>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68144501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Which SDK should I target?</a:t>
            </a:r>
            <a:endParaRPr lang="en-GB" dirty="0"/>
          </a:p>
        </p:txBody>
      </p:sp>
    </p:spTree>
    <p:extLst>
      <p:ext uri="{BB962C8B-B14F-4D97-AF65-F5344CB8AC3E}">
        <p14:creationId xmlns:p14="http://schemas.microsoft.com/office/powerpoint/2010/main" val="23540082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will 1511 reach end-user devices?</a:t>
            </a:r>
            <a:r>
              <a:rPr lang="en-US" dirty="0"/>
              <a:t/>
            </a:r>
            <a:br>
              <a:rPr lang="en-US" dirty="0"/>
            </a:br>
            <a:endParaRPr lang="en-US" dirty="0"/>
          </a:p>
        </p:txBody>
      </p:sp>
      <p:grpSp>
        <p:nvGrpSpPr>
          <p:cNvPr id="28" name="Group 27"/>
          <p:cNvGrpSpPr/>
          <p:nvPr/>
        </p:nvGrpSpPr>
        <p:grpSpPr>
          <a:xfrm>
            <a:off x="410229" y="1189495"/>
            <a:ext cx="4059351" cy="5660827"/>
            <a:chOff x="418454" y="1212849"/>
            <a:chExt cx="4140748" cy="5774338"/>
          </a:xfrm>
        </p:grpSpPr>
        <p:sp>
          <p:nvSpPr>
            <p:cNvPr id="5" name="TextBox 4"/>
            <p:cNvSpPr txBox="1"/>
            <p:nvPr/>
          </p:nvSpPr>
          <p:spPr>
            <a:xfrm>
              <a:off x="546726" y="4034916"/>
              <a:ext cx="3884204" cy="621851"/>
            </a:xfrm>
            <a:prstGeom prst="rect">
              <a:avLst/>
            </a:prstGeom>
            <a:noFill/>
          </p:spPr>
          <p:txBody>
            <a:bodyPr wrap="square" lIns="89631" tIns="140512" rIns="89631" bIns="140512" rtlCol="0" anchor="ctr">
              <a:spAutoFit/>
            </a:bodyPr>
            <a:lstStyle/>
            <a:p>
              <a:pPr algn="ctr" defTabSz="913818">
                <a:lnSpc>
                  <a:spcPct val="90000"/>
                </a:lnSpc>
                <a:defRPr/>
              </a:pPr>
              <a:r>
                <a:rPr lang="en-US" sz="2353" kern="0" spc="-49" dirty="0">
                  <a:solidFill>
                    <a:srgbClr val="0078D7"/>
                  </a:solidFill>
                  <a:latin typeface="Segoe UI Light"/>
                  <a:ea typeface="Segoe UI Black" panose="020B0A02040204020203" pitchFamily="34" charset="0"/>
                  <a:cs typeface="Segoe UI Semibold" panose="020B0702040204020203" pitchFamily="34" charset="0"/>
                </a:rPr>
                <a:t>Consumer devices</a:t>
              </a:r>
            </a:p>
          </p:txBody>
        </p:sp>
        <p:sp>
          <p:nvSpPr>
            <p:cNvPr id="6" name="Rectangle 5"/>
            <p:cNvSpPr/>
            <p:nvPr/>
          </p:nvSpPr>
          <p:spPr bwMode="auto">
            <a:xfrm>
              <a:off x="418454" y="4571595"/>
              <a:ext cx="4140748" cy="2415592"/>
            </a:xfrm>
            <a:prstGeom prst="rect">
              <a:avLst/>
            </a:prstGeom>
            <a:solidFill>
              <a:srgbClr val="FFFFFF">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89631" tIns="89631" rIns="89631" bIns="91351" numCol="1" spcCol="0" rtlCol="0" fromWordArt="0" anchor="t" anchorCtr="0" forceAA="0" compatLnSpc="1">
              <a:prstTxWarp prst="textNoShape">
                <a:avLst/>
              </a:prstTxWarp>
              <a:noAutofit/>
            </a:bodyPr>
            <a:lstStyle/>
            <a:p>
              <a:pPr algn="ctr" defTabSz="913012" fontAlgn="base">
                <a:lnSpc>
                  <a:spcPct val="90000"/>
                </a:lnSpc>
                <a:spcBef>
                  <a:spcPct val="0"/>
                </a:spcBef>
                <a:spcAft>
                  <a:spcPts val="1175"/>
                </a:spcAft>
                <a:defRPr/>
              </a:pP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Updates installed via Windows Update </a:t>
              </a:r>
              <a:b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as they arrive</a:t>
              </a:r>
            </a:p>
            <a:p>
              <a:pPr algn="ctr" defTabSz="913012" fontAlgn="base">
                <a:lnSpc>
                  <a:spcPct val="90000"/>
                </a:lnSpc>
                <a:spcBef>
                  <a:spcPct val="0"/>
                </a:spcBef>
                <a:spcAft>
                  <a:spcPts val="1175"/>
                </a:spcAft>
                <a:defRPr/>
              </a:pPr>
              <a:r>
                <a:rPr lang="en-US" sz="1567" kern="0" spc="-29" dirty="0">
                  <a:solidFill>
                    <a:srgbClr val="505050"/>
                  </a:solidFill>
                  <a:latin typeface="Segoe UI"/>
                  <a:ea typeface="Segoe UI" pitchFamily="34" charset="0"/>
                  <a:cs typeface="Segoe UI" pitchFamily="34" charset="0"/>
                </a:rPr>
                <a:t>Keeping hundreds of millions of consumers up to date  and secure on the </a:t>
              </a: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Current Branch</a:t>
              </a:r>
            </a:p>
            <a:p>
              <a:pPr algn="ctr" defTabSz="913012" fontAlgn="base">
                <a:lnSpc>
                  <a:spcPct val="90000"/>
                </a:lnSpc>
                <a:spcBef>
                  <a:spcPct val="0"/>
                </a:spcBef>
                <a:spcAft>
                  <a:spcPts val="1175"/>
                </a:spcAft>
                <a:defRPr/>
              </a:pPr>
              <a:r>
                <a:rPr lang="en-US" sz="1567" kern="0" spc="-29" dirty="0">
                  <a:solidFill>
                    <a:srgbClr val="505050"/>
                  </a:solidFill>
                  <a:latin typeface="Segoe UI"/>
                  <a:ea typeface="Segoe UI" pitchFamily="34" charset="0"/>
                  <a:cs typeface="Segoe UI" pitchFamily="34" charset="0"/>
                </a:rPr>
                <a:t>Large and diverse user base helps drive quality of the OS updates</a:t>
              </a:r>
            </a:p>
            <a:p>
              <a:pPr algn="ctr" defTabSz="913012" fontAlgn="base">
                <a:lnSpc>
                  <a:spcPct val="90000"/>
                </a:lnSpc>
                <a:spcBef>
                  <a:spcPct val="0"/>
                </a:spcBef>
                <a:spcAft>
                  <a:spcPts val="1175"/>
                </a:spcAft>
                <a:defRPr/>
              </a:pPr>
              <a:r>
                <a:rPr lang="en-US" sz="1567" kern="0" spc="-29" dirty="0">
                  <a:solidFill>
                    <a:srgbClr val="505050"/>
                  </a:solidFill>
                  <a:latin typeface="Segoe UI"/>
                  <a:ea typeface="Segoe UI" pitchFamily="34" charset="0"/>
                  <a:cs typeface="Segoe UI" pitchFamily="34" charset="0"/>
                </a:rPr>
                <a:t>BYOD devices are up to date &amp; secure</a:t>
              </a:r>
            </a:p>
            <a:p>
              <a:pPr algn="ctr" defTabSz="913012" fontAlgn="base">
                <a:lnSpc>
                  <a:spcPct val="90000"/>
                </a:lnSpc>
                <a:spcBef>
                  <a:spcPct val="0"/>
                </a:spcBef>
                <a:spcAft>
                  <a:spcPts val="1175"/>
                </a:spcAft>
                <a:defRPr/>
              </a:pPr>
              <a:endParaRPr lang="en-US" sz="1567" kern="0" spc="-29" dirty="0">
                <a:solidFill>
                  <a:srgbClr val="505050"/>
                </a:solidFill>
                <a:latin typeface="Segoe UI"/>
                <a:ea typeface="Segoe UI" pitchFamily="34" charset="0"/>
                <a:cs typeface="Segoe UI" pitchFamily="34" charset="0"/>
              </a:endParaRPr>
            </a:p>
          </p:txBody>
        </p: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1117228" y="1212849"/>
              <a:ext cx="2743200" cy="2743200"/>
            </a:xfrm>
            <a:prstGeom prst="ellipse">
              <a:avLst/>
            </a:prstGeom>
            <a:ln w="19050" cmpd="sng">
              <a:noFill/>
            </a:ln>
          </p:spPr>
        </p:pic>
      </p:grpSp>
      <p:sp>
        <p:nvSpPr>
          <p:cNvPr id="7" name="Rectangle 6"/>
          <p:cNvSpPr/>
          <p:nvPr/>
        </p:nvSpPr>
        <p:spPr bwMode="auto">
          <a:xfrm>
            <a:off x="8050613" y="5070367"/>
            <a:ext cx="3477635" cy="1292971"/>
          </a:xfrm>
          <a:prstGeom prst="rect">
            <a:avLst/>
          </a:prstGeom>
          <a:solidFill>
            <a:srgbClr val="FFFFFF">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89631" tIns="89631" rIns="89631" bIns="91351" numCol="1" spcCol="0" rtlCol="0" fromWordArt="0" anchor="t" anchorCtr="0" forceAA="0" compatLnSpc="1">
            <a:prstTxWarp prst="textNoShape">
              <a:avLst/>
            </a:prstTxWarp>
            <a:noAutofit/>
          </a:bodyPr>
          <a:lstStyle/>
          <a:p>
            <a:pPr algn="ctr" defTabSz="913012" fontAlgn="base">
              <a:lnSpc>
                <a:spcPct val="90000"/>
              </a:lnSpc>
              <a:spcBef>
                <a:spcPct val="0"/>
              </a:spcBef>
              <a:spcAft>
                <a:spcPts val="1175"/>
              </a:spcAft>
              <a:defRPr/>
            </a:pPr>
            <a:r>
              <a:rPr lang="en-US" sz="1567" kern="0" spc="-29" dirty="0">
                <a:solidFill>
                  <a:srgbClr val="505050"/>
                </a:solidFill>
                <a:latin typeface="Segoe UI"/>
                <a:ea typeface="Segoe UI" pitchFamily="34" charset="0"/>
                <a:cs typeface="Segoe UI" pitchFamily="34" charset="0"/>
              </a:rPr>
              <a:t>No new functionality on </a:t>
            </a:r>
            <a:br>
              <a:rPr lang="en-US" sz="1567" kern="0" spc="-29" dirty="0">
                <a:solidFill>
                  <a:srgbClr val="505050"/>
                </a:solidFill>
                <a:latin typeface="Segoe UI"/>
                <a:ea typeface="Segoe UI" pitchFamily="34" charset="0"/>
                <a:cs typeface="Segoe UI" pitchFamily="34" charset="0"/>
              </a:rPr>
            </a:b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Long Term Servicing Branch </a:t>
            </a:r>
          </a:p>
          <a:p>
            <a:pPr algn="ctr" defTabSz="913012" fontAlgn="base">
              <a:lnSpc>
                <a:spcPct val="90000"/>
              </a:lnSpc>
              <a:spcBef>
                <a:spcPct val="0"/>
              </a:spcBef>
              <a:spcAft>
                <a:spcPts val="1175"/>
              </a:spcAft>
              <a:defRPr/>
            </a:pPr>
            <a:r>
              <a:rPr lang="en-US" sz="1567" kern="0" spc="-29" dirty="0">
                <a:solidFill>
                  <a:srgbClr val="505050"/>
                </a:solidFill>
                <a:latin typeface="Segoe UI"/>
                <a:ea typeface="Segoe UI" pitchFamily="34" charset="0"/>
                <a:cs typeface="Segoe UI" pitchFamily="34" charset="0"/>
              </a:rPr>
              <a:t>Regular security updates </a:t>
            </a:r>
          </a:p>
          <a:p>
            <a:pPr algn="ctr" defTabSz="913012" fontAlgn="base">
              <a:lnSpc>
                <a:spcPct val="90000"/>
              </a:lnSpc>
              <a:spcBef>
                <a:spcPct val="0"/>
              </a:spcBef>
              <a:spcAft>
                <a:spcPts val="1175"/>
              </a:spcAft>
              <a:defRPr/>
            </a:pPr>
            <a:r>
              <a:rPr lang="en-US" sz="1567" kern="0" spc="-29" dirty="0">
                <a:solidFill>
                  <a:srgbClr val="505050"/>
                </a:solidFill>
                <a:latin typeface="Segoe UI"/>
                <a:ea typeface="Segoe UI" pitchFamily="34" charset="0"/>
                <a:cs typeface="Segoe UI" pitchFamily="34" charset="0"/>
              </a:rPr>
              <a:t>Control with WSUS</a:t>
            </a:r>
          </a:p>
        </p:txBody>
      </p:sp>
      <p:sp>
        <p:nvSpPr>
          <p:cNvPr id="10" name="Rectangle 9"/>
          <p:cNvSpPr/>
          <p:nvPr/>
        </p:nvSpPr>
        <p:spPr bwMode="auto">
          <a:xfrm>
            <a:off x="8050613" y="4482215"/>
            <a:ext cx="3477635" cy="587552"/>
          </a:xfrm>
          <a:prstGeom prst="rect">
            <a:avLst/>
          </a:prstGeom>
          <a:solidFill>
            <a:srgbClr val="FFFFFF">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89631" tIns="89631" rIns="89631" bIns="91351" numCol="1" spcCol="0" rtlCol="0" fromWordArt="0" anchor="t" anchorCtr="0" forceAA="0" compatLnSpc="1">
            <a:prstTxWarp prst="textNoShape">
              <a:avLst/>
            </a:prstTxWarp>
            <a:noAutofit/>
          </a:bodyPr>
          <a:lstStyle/>
          <a:p>
            <a:pPr algn="ctr" defTabSz="913012" fontAlgn="base">
              <a:lnSpc>
                <a:spcPct val="90000"/>
              </a:lnSpc>
              <a:spcBef>
                <a:spcPct val="0"/>
              </a:spcBef>
              <a:spcAft>
                <a:spcPts val="1175"/>
              </a:spcAft>
              <a:defRPr/>
            </a:pP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Examples: Air Traffic Control, </a:t>
            </a:r>
            <a:b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Emergency Rooms</a:t>
            </a:r>
            <a:endParaRPr lang="en-US" sz="1567" kern="0" spc="-29" dirty="0">
              <a:solidFill>
                <a:srgbClr val="505050"/>
              </a:solidFill>
              <a:latin typeface="Segoe UI"/>
              <a:ea typeface="Segoe UI" pitchFamily="34" charset="0"/>
              <a:cs typeface="Segoe UI" pitchFamily="34" charset="0"/>
            </a:endParaRPr>
          </a:p>
        </p:txBody>
      </p:sp>
      <p:sp>
        <p:nvSpPr>
          <p:cNvPr id="14" name="TextBox 13"/>
          <p:cNvSpPr txBox="1"/>
          <p:nvPr/>
        </p:nvSpPr>
        <p:spPr>
          <a:xfrm>
            <a:off x="7954865" y="3956087"/>
            <a:ext cx="3669131" cy="609627"/>
          </a:xfrm>
          <a:prstGeom prst="rect">
            <a:avLst/>
          </a:prstGeom>
          <a:noFill/>
        </p:spPr>
        <p:txBody>
          <a:bodyPr wrap="square" lIns="89631" tIns="140512" rIns="89631" bIns="140512" rtlCol="0" anchor="ctr">
            <a:spAutoFit/>
          </a:bodyPr>
          <a:lstStyle/>
          <a:p>
            <a:pPr algn="ctr" defTabSz="913818">
              <a:lnSpc>
                <a:spcPct val="90000"/>
              </a:lnSpc>
              <a:defRPr/>
            </a:pPr>
            <a:r>
              <a:rPr lang="en-US" sz="2353" kern="0" spc="-49" dirty="0">
                <a:solidFill>
                  <a:srgbClr val="0078D7"/>
                </a:solidFill>
                <a:latin typeface="Segoe UI Light"/>
                <a:cs typeface="Segoe UI Semibold" panose="020B0702040204020203" pitchFamily="34" charset="0"/>
              </a:rPr>
              <a:t>Specialized systems</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388505" y="1189493"/>
            <a:ext cx="2689275" cy="2689275"/>
          </a:xfrm>
          <a:prstGeom prst="ellipse">
            <a:avLst/>
          </a:prstGeom>
          <a:ln w="19050" cmpd="sng">
            <a:noFill/>
          </a:ln>
        </p:spPr>
      </p:pic>
      <p:grpSp>
        <p:nvGrpSpPr>
          <p:cNvPr id="15" name="Group 14"/>
          <p:cNvGrpSpPr/>
          <p:nvPr/>
        </p:nvGrpSpPr>
        <p:grpSpPr>
          <a:xfrm>
            <a:off x="4565902" y="1189496"/>
            <a:ext cx="3051967" cy="4588105"/>
            <a:chOff x="4732404" y="1212849"/>
            <a:chExt cx="3113165" cy="4680106"/>
          </a:xfrm>
        </p:grpSpPr>
        <p:sp>
          <p:nvSpPr>
            <p:cNvPr id="16" name="Rectangle 15"/>
            <p:cNvSpPr/>
            <p:nvPr/>
          </p:nvSpPr>
          <p:spPr bwMode="auto">
            <a:xfrm>
              <a:off x="4761923" y="4533495"/>
              <a:ext cx="3054127" cy="1359460"/>
            </a:xfrm>
            <a:prstGeom prst="rect">
              <a:avLst/>
            </a:prstGeom>
            <a:solidFill>
              <a:srgbClr val="FFFFFF">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89631" tIns="89631" rIns="89631" bIns="91351" numCol="1" spcCol="0" rtlCol="0" fromWordArt="0" anchor="t" anchorCtr="0" forceAA="0" compatLnSpc="1">
              <a:prstTxWarp prst="textNoShape">
                <a:avLst/>
              </a:prstTxWarp>
              <a:noAutofit/>
            </a:bodyPr>
            <a:lstStyle/>
            <a:p>
              <a:pPr algn="ctr" defTabSz="913012" fontAlgn="base">
                <a:spcBef>
                  <a:spcPct val="0"/>
                </a:spcBef>
                <a:spcAft>
                  <a:spcPts val="1173"/>
                </a:spcAft>
                <a:defRPr/>
              </a:pP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Update their devices</a:t>
              </a:r>
              <a:b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after features are validated</a:t>
              </a:r>
              <a:b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in the market</a:t>
              </a:r>
            </a:p>
            <a:p>
              <a:pPr algn="ctr" defTabSz="913012" fontAlgn="base">
                <a:spcBef>
                  <a:spcPct val="0"/>
                </a:spcBef>
                <a:spcAft>
                  <a:spcPts val="1173"/>
                </a:spcAft>
                <a:defRPr/>
              </a:pP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Current Branch for business</a:t>
              </a:r>
            </a:p>
            <a:p>
              <a:pPr algn="ctr" defTabSz="913012" fontAlgn="base">
                <a:spcBef>
                  <a:spcPct val="0"/>
                </a:spcBef>
                <a:spcAft>
                  <a:spcPts val="1173"/>
                </a:spcAft>
                <a:defRPr/>
              </a:pPr>
              <a:r>
                <a:rPr lang="en-US" sz="1567" kern="0" spc="-29" dirty="0">
                  <a:solidFill>
                    <a:srgbClr val="505050"/>
                  </a:solidFill>
                  <a:latin typeface="Segoe UI Semibold" panose="020B0702040204020203" pitchFamily="34" charset="0"/>
                  <a:ea typeface="Segoe UI" pitchFamily="34" charset="0"/>
                  <a:cs typeface="Segoe UI Semibold" panose="020B0702040204020203" pitchFamily="34" charset="0"/>
                </a:rPr>
                <a:t>Windows Update for Business</a:t>
              </a:r>
            </a:p>
            <a:p>
              <a:pPr algn="ctr" defTabSz="913012" fontAlgn="base">
                <a:spcBef>
                  <a:spcPct val="0"/>
                </a:spcBef>
                <a:spcAft>
                  <a:spcPts val="1173"/>
                </a:spcAft>
                <a:defRPr/>
              </a:pPr>
              <a:endParaRPr lang="en-US" sz="1567" kern="0" spc="-29" dirty="0">
                <a:solidFill>
                  <a:srgbClr val="505050"/>
                </a:solidFill>
                <a:latin typeface="Segoe UI"/>
                <a:ea typeface="Segoe UI" pitchFamily="34" charset="0"/>
                <a:cs typeface="Segoe UI" pitchFamily="34" charset="0"/>
              </a:endParaRPr>
            </a:p>
          </p:txBody>
        </p:sp>
        <p:sp>
          <p:nvSpPr>
            <p:cNvPr id="20" name="TextBox 19"/>
            <p:cNvSpPr txBox="1"/>
            <p:nvPr/>
          </p:nvSpPr>
          <p:spPr>
            <a:xfrm>
              <a:off x="4732404" y="4034916"/>
              <a:ext cx="3113165" cy="621851"/>
            </a:xfrm>
            <a:prstGeom prst="rect">
              <a:avLst/>
            </a:prstGeom>
            <a:noFill/>
          </p:spPr>
          <p:txBody>
            <a:bodyPr wrap="square" lIns="89631" tIns="140512" rIns="89631" bIns="140512" rtlCol="0" anchor="ctr">
              <a:spAutoFit/>
            </a:bodyPr>
            <a:lstStyle/>
            <a:p>
              <a:pPr algn="ctr" defTabSz="913818">
                <a:lnSpc>
                  <a:spcPct val="90000"/>
                </a:lnSpc>
                <a:defRPr/>
              </a:pPr>
              <a:r>
                <a:rPr lang="en-US" sz="2353" kern="0" spc="-49" dirty="0">
                  <a:solidFill>
                    <a:srgbClr val="0078D7"/>
                  </a:solidFill>
                  <a:latin typeface="Segoe UI Light"/>
                  <a:cs typeface="Segoe UI Semibold" panose="020B0702040204020203" pitchFamily="34" charset="0"/>
                </a:rPr>
                <a:t>Business users</a:t>
              </a:r>
            </a:p>
          </p:txBody>
        </p:sp>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917386" y="1212849"/>
              <a:ext cx="2743200" cy="2743200"/>
            </a:xfrm>
            <a:prstGeom prst="ellipse">
              <a:avLst/>
            </a:prstGeom>
            <a:ln w="19050" cmpd="sng">
              <a:noFill/>
            </a:ln>
          </p:spPr>
        </p:pic>
      </p:grpSp>
    </p:spTree>
    <p:extLst>
      <p:ext uri="{BB962C8B-B14F-4D97-AF65-F5344CB8AC3E}">
        <p14:creationId xmlns:p14="http://schemas.microsoft.com/office/powerpoint/2010/main" val="788685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UWP Versioning in Project Properties</a:t>
            </a:r>
            <a:endParaRPr lang="en-GB" dirty="0"/>
          </a:p>
        </p:txBody>
      </p:sp>
      <p:sp>
        <p:nvSpPr>
          <p:cNvPr id="3" name="Text Placeholder 2"/>
          <p:cNvSpPr>
            <a:spLocks noGrp="1"/>
          </p:cNvSpPr>
          <p:nvPr>
            <p:ph type="body" sz="quarter" idx="10"/>
          </p:nvPr>
        </p:nvSpPr>
        <p:spPr/>
        <p:txBody>
          <a:bodyPr/>
          <a:lstStyle/>
          <a:p>
            <a:endParaRPr lang="en-GB"/>
          </a:p>
        </p:txBody>
      </p:sp>
      <p:pic>
        <p:nvPicPr>
          <p:cNvPr id="4" name="Picture 3"/>
          <p:cNvPicPr>
            <a:picLocks noChangeAspect="1"/>
          </p:cNvPicPr>
          <p:nvPr/>
        </p:nvPicPr>
        <p:blipFill>
          <a:blip r:embed="rId2"/>
          <a:stretch>
            <a:fillRect/>
          </a:stretch>
        </p:blipFill>
        <p:spPr>
          <a:xfrm>
            <a:off x="1842884" y="1189176"/>
            <a:ext cx="8506231" cy="5281169"/>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460518" y="3954365"/>
            <a:ext cx="5462241" cy="1736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1020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Dependencies in AppxManifest.xml</a:t>
            </a:r>
            <a:endParaRPr lang="en-GB" dirty="0"/>
          </a:p>
        </p:txBody>
      </p:sp>
      <p:sp>
        <p:nvSpPr>
          <p:cNvPr id="3" name="Text Placeholder 2"/>
          <p:cNvSpPr>
            <a:spLocks noGrp="1"/>
          </p:cNvSpPr>
          <p:nvPr>
            <p:ph type="body" sz="quarter" idx="10"/>
          </p:nvPr>
        </p:nvSpPr>
        <p:spPr>
          <a:xfrm>
            <a:off x="269239" y="1189177"/>
            <a:ext cx="11653523" cy="1845633"/>
          </a:xfrm>
        </p:spPr>
        <p:txBody>
          <a:bodyPr/>
          <a:lstStyle/>
          <a:p>
            <a:r>
              <a:rPr lang="en-GB" sz="3600" dirty="0" smtClean="0"/>
              <a:t>By default, Project properties versions sets dependencies declared in Appxmanifest.xml </a:t>
            </a:r>
          </a:p>
          <a:p>
            <a:pPr lvl="1"/>
            <a:r>
              <a:rPr lang="en-GB" dirty="0"/>
              <a:t>AppxManifest.xml is the built version of </a:t>
            </a:r>
            <a:r>
              <a:rPr lang="en-GB" dirty="0" err="1"/>
              <a:t>Package.appxmanifest</a:t>
            </a:r>
            <a:endParaRPr lang="en-GB" dirty="0"/>
          </a:p>
          <a:p>
            <a:pPr lvl="1"/>
            <a:r>
              <a:rPr lang="en-GB" dirty="0" smtClean="0"/>
              <a:t>Created during project build – in /bin/debug or /bin/release</a:t>
            </a:r>
          </a:p>
        </p:txBody>
      </p:sp>
      <p:sp>
        <p:nvSpPr>
          <p:cNvPr id="4" name="Content Placeholder 2"/>
          <p:cNvSpPr txBox="1">
            <a:spLocks/>
          </p:cNvSpPr>
          <p:nvPr/>
        </p:nvSpPr>
        <p:spPr>
          <a:xfrm>
            <a:off x="6341800" y="4104002"/>
            <a:ext cx="6290775" cy="2031325"/>
          </a:xfrm>
          <a:prstGeom prst="rect">
            <a:avLst/>
          </a:prstGeom>
        </p:spPr>
        <p:txBody>
          <a:bodyPr vert="horz" wrap="square" lIns="146304" tIns="91440" rIns="146304" bIns="91440"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554">
              <a:lnSpc>
                <a:spcPct val="100000"/>
              </a:lnSpc>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&lt;</a:t>
            </a:r>
            <a:r>
              <a:rPr lang="en-US" sz="2000" dirty="0" smtClean="0">
                <a:solidFill>
                  <a:srgbClr val="A31515"/>
                </a:solidFill>
                <a:highlight>
                  <a:srgbClr val="FFFFFF"/>
                </a:highlight>
                <a:latin typeface="Consolas" panose="020B0609020204030204" pitchFamily="49" charset="0"/>
              </a:rPr>
              <a:t>Dependencies</a:t>
            </a:r>
            <a:r>
              <a:rPr lang="en-US" sz="2000" dirty="0" smtClean="0">
                <a:solidFill>
                  <a:srgbClr val="0000FF"/>
                </a:solidFill>
                <a:highlight>
                  <a:srgbClr val="FFFFFF"/>
                </a:highlight>
                <a:latin typeface="Consolas" panose="020B0609020204030204" pitchFamily="49" charset="0"/>
              </a:rPr>
              <a:t>&gt;</a:t>
            </a:r>
            <a:endParaRPr lang="en-US" sz="2000" dirty="0" smtClean="0">
              <a:solidFill>
                <a:srgbClr val="A31515"/>
              </a:solidFill>
              <a:highlight>
                <a:srgbClr val="FFFFFF"/>
              </a:highlight>
              <a:latin typeface="Consolas" panose="020B0609020204030204" pitchFamily="49" charset="0"/>
            </a:endParaRPr>
          </a:p>
          <a:p>
            <a:pPr marL="0" indent="0" defTabSz="913554">
              <a:lnSpc>
                <a:spcPct val="100000"/>
              </a:lnSpc>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TargetDeviceFamily</a:t>
            </a:r>
            <a:endParaRPr lang="en-US" sz="2000" dirty="0" smtClean="0">
              <a:solidFill>
                <a:srgbClr val="A31515"/>
              </a:solidFill>
              <a:highlight>
                <a:srgbClr val="FFFFFF"/>
              </a:highlight>
              <a:latin typeface="Consolas" panose="020B0609020204030204" pitchFamily="49" charset="0"/>
            </a:endParaRPr>
          </a:p>
          <a:p>
            <a:pPr marL="0" indent="0" defTabSz="913554">
              <a:lnSpc>
                <a:spcPct val="100000"/>
              </a:lnSpc>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Name</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Windows.Universal</a:t>
            </a:r>
            <a:r>
              <a:rPr lang="en-US" sz="2000" dirty="0" smtClean="0">
                <a:solidFill>
                  <a:srgbClr val="000000"/>
                </a:solidFill>
                <a:highlight>
                  <a:srgbClr val="FFFFFF"/>
                </a:highlight>
                <a:latin typeface="Consolas" panose="020B0609020204030204" pitchFamily="49" charset="0"/>
              </a:rPr>
              <a:t>"</a:t>
            </a:r>
          </a:p>
          <a:p>
            <a:pPr marL="0" indent="0" defTabSz="913554">
              <a:lnSpc>
                <a:spcPct val="100000"/>
              </a:lnSpc>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MinVersion</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10.0.10240.0</a:t>
            </a:r>
            <a:r>
              <a:rPr lang="en-US" sz="2000" dirty="0" smtClean="0">
                <a:solidFill>
                  <a:srgbClr val="000000"/>
                </a:solidFill>
                <a:highlight>
                  <a:srgbClr val="FFFFFF"/>
                </a:highlight>
                <a:latin typeface="Consolas" panose="020B0609020204030204" pitchFamily="49" charset="0"/>
              </a:rPr>
              <a:t>" </a:t>
            </a:r>
          </a:p>
          <a:p>
            <a:pPr marL="0" indent="0" defTabSz="913554">
              <a:lnSpc>
                <a:spcPct val="100000"/>
              </a:lnSpc>
              <a:spcBef>
                <a:spcPts val="0"/>
              </a:spcBef>
              <a:buFont typeface="Arial" pitchFamily="34" charset="0"/>
              <a:buNone/>
            </a:pP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MaxVersionTested</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10.10586.0.0</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p>
          <a:p>
            <a:pPr marL="0" indent="0" defTabSz="913554">
              <a:lnSpc>
                <a:spcPct val="100000"/>
              </a:lnSpc>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&lt;/</a:t>
            </a:r>
            <a:r>
              <a:rPr lang="en-US" sz="2000" dirty="0" smtClean="0">
                <a:solidFill>
                  <a:srgbClr val="A31515"/>
                </a:solidFill>
                <a:highlight>
                  <a:srgbClr val="FFFFFF"/>
                </a:highlight>
                <a:latin typeface="Consolas" panose="020B0609020204030204" pitchFamily="49" charset="0"/>
              </a:rPr>
              <a:t>Dependencies</a:t>
            </a:r>
            <a:r>
              <a:rPr lang="en-US" sz="2000" dirty="0" smtClean="0">
                <a:solidFill>
                  <a:srgbClr val="0000FF"/>
                </a:solidFill>
                <a:highlight>
                  <a:srgbClr val="FFFFFF"/>
                </a:highlight>
                <a:latin typeface="Consolas" panose="020B0609020204030204" pitchFamily="49" charset="0"/>
              </a:rPr>
              <a:t>&gt;</a:t>
            </a:r>
            <a:endParaRPr lang="en-US" sz="2000" dirty="0" smtClean="0">
              <a:solidFill>
                <a:srgbClr val="A31515"/>
              </a:solidFill>
              <a:highlight>
                <a:srgbClr val="FFFFFF"/>
              </a:highlight>
              <a:latin typeface="Consolas" panose="020B0609020204030204" pitchFamily="49" charset="0"/>
            </a:endParaRPr>
          </a:p>
        </p:txBody>
      </p:sp>
      <p:sp>
        <p:nvSpPr>
          <p:cNvPr id="6" name="TextBox 5"/>
          <p:cNvSpPr txBox="1"/>
          <p:nvPr/>
        </p:nvSpPr>
        <p:spPr>
          <a:xfrm>
            <a:off x="375688" y="3580448"/>
            <a:ext cx="11440624"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smtClean="0">
                <a:gradFill>
                  <a:gsLst>
                    <a:gs pos="2917">
                      <a:schemeClr val="tx1"/>
                    </a:gs>
                    <a:gs pos="30000">
                      <a:schemeClr val="tx1"/>
                    </a:gs>
                  </a:gsLst>
                  <a:lin ang="5400000" scaled="0"/>
                </a:gradFill>
              </a:rPr>
              <a:t>Project Targeting Properties                           </a:t>
            </a:r>
            <a:r>
              <a:rPr lang="en-GB" sz="2000" b="1" dirty="0" smtClean="0">
                <a:gradFill>
                  <a:gsLst>
                    <a:gs pos="2917">
                      <a:schemeClr val="tx1"/>
                    </a:gs>
                    <a:gs pos="30000">
                      <a:schemeClr val="tx1"/>
                    </a:gs>
                  </a:gsLst>
                  <a:lin ang="5400000" scaled="0"/>
                </a:gradFill>
                <a:sym typeface="Wingdings" panose="05000000000000000000" pitchFamily="2" charset="2"/>
              </a:rPr>
              <a:t>      Appmanifest.xml</a:t>
            </a:r>
            <a:endParaRPr lang="en-GB" sz="2000" b="1" dirty="0" smtClean="0">
              <a:gradFill>
                <a:gsLst>
                  <a:gs pos="2917">
                    <a:schemeClr val="tx1"/>
                  </a:gs>
                  <a:gs pos="30000">
                    <a:schemeClr val="tx1"/>
                  </a:gs>
                </a:gsLst>
                <a:lin ang="5400000" scaled="0"/>
              </a:gradFill>
            </a:endParaRPr>
          </a:p>
        </p:txBody>
      </p:sp>
      <p:pic>
        <p:nvPicPr>
          <p:cNvPr id="7" name="Picture 6"/>
          <p:cNvPicPr>
            <a:picLocks noChangeAspect="1"/>
          </p:cNvPicPr>
          <p:nvPr/>
        </p:nvPicPr>
        <p:blipFill rotWithShape="1">
          <a:blip r:embed="rId3"/>
          <a:srcRect l="14591" t="55869" r="33908" b="22881"/>
          <a:stretch/>
        </p:blipFill>
        <p:spPr>
          <a:xfrm>
            <a:off x="375688" y="4492053"/>
            <a:ext cx="5341906" cy="13684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8690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en-US" dirty="0" smtClean="0"/>
              <a:t>Demo: UWP SDK Targeting</a:t>
            </a:r>
            <a:endParaRPr lang="en-US" dirty="0"/>
          </a:p>
        </p:txBody>
      </p:sp>
      <p:sp>
        <p:nvSpPr>
          <p:cNvPr id="4" name="Text Placeholder 3"/>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48221890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Versioning determines where app can run</a:t>
            </a:r>
            <a:endParaRPr lang="en-GB" dirty="0"/>
          </a:p>
        </p:txBody>
      </p:sp>
      <p:sp>
        <p:nvSpPr>
          <p:cNvPr id="4" name="Content Placeholder 2"/>
          <p:cNvSpPr txBox="1">
            <a:spLocks noGrp="1"/>
          </p:cNvSpPr>
          <p:nvPr>
            <p:ph type="body" sz="quarter" idx="10"/>
          </p:nvPr>
        </p:nvSpPr>
        <p:spPr>
          <a:xfrm>
            <a:off x="271557" y="1076313"/>
            <a:ext cx="11653523" cy="5403467"/>
          </a:xfrm>
          <a:prstGeom prst="rect">
            <a:avLst/>
          </a:prstGeom>
        </p:spPr>
        <p:txBody>
          <a:bodyPr vert="horz" wrap="square" lIns="146304" tIns="91440" rIns="146304" bIns="91440"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554">
              <a:lnSpc>
                <a:spcPct val="100000"/>
              </a:lnSpc>
              <a:spcBef>
                <a:spcPts val="0"/>
              </a:spcBef>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Dependencies</a:t>
            </a:r>
            <a:r>
              <a:rPr lang="en-US" sz="2000" dirty="0">
                <a:solidFill>
                  <a:srgbClr val="0000FF"/>
                </a:solidFill>
                <a:highlight>
                  <a:srgbClr val="FFFFFF"/>
                </a:highlight>
                <a:latin typeface="Consolas" panose="020B0609020204030204" pitchFamily="49" charset="0"/>
              </a:rPr>
              <a:t>&gt;</a:t>
            </a:r>
            <a:endParaRPr lang="en-US" sz="2000" dirty="0">
              <a:solidFill>
                <a:srgbClr val="A31515"/>
              </a:solidFill>
              <a:highlight>
                <a:srgbClr val="FFFFFF"/>
              </a:highlight>
              <a:latin typeface="Consolas" panose="020B0609020204030204" pitchFamily="49" charset="0"/>
            </a:endParaRPr>
          </a:p>
          <a:p>
            <a:pPr marL="0" indent="0" defTabSz="913554">
              <a:lnSpc>
                <a:spcPct val="100000"/>
              </a:lnSpc>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TargetDeviceFamily</a:t>
            </a:r>
            <a:r>
              <a:rPr lang="en-US" sz="2000" dirty="0" smtClean="0">
                <a:solidFill>
                  <a:srgbClr val="A31515"/>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Name</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Windows.Universal</a:t>
            </a:r>
            <a:r>
              <a:rPr lang="en-US" sz="2000" dirty="0" smtClean="0">
                <a:solidFill>
                  <a:srgbClr val="000000"/>
                </a:solidFill>
                <a:highlight>
                  <a:srgbClr val="FFFFFF"/>
                </a:highlight>
                <a:latin typeface="Consolas" panose="020B0609020204030204" pitchFamily="49" charset="0"/>
              </a:rPr>
              <a:t>" </a:t>
            </a:r>
            <a:br>
              <a:rPr lang="en-US" sz="2000" dirty="0" smtClean="0">
                <a:solidFill>
                  <a:srgbClr val="000000"/>
                </a:solidFill>
                <a:highlight>
                  <a:srgbClr val="FFFFFF"/>
                </a:highlight>
                <a:latin typeface="Consolas" panose="020B0609020204030204" pitchFamily="49" charset="0"/>
              </a:rPr>
            </a:b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MinVersion</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10.0.10240.0</a:t>
            </a: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MaxVersionTested</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10.10586.0.0</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p>
          <a:p>
            <a:pPr marL="0" indent="0" defTabSz="913554">
              <a:lnSpc>
                <a:spcPct val="100000"/>
              </a:lnSpc>
              <a:spcBef>
                <a:spcPts val="0"/>
              </a:spcBef>
              <a:buNone/>
            </a:pPr>
            <a:r>
              <a:rPr lang="en-US" sz="2000" dirty="0" smtClean="0">
                <a:solidFill>
                  <a:srgbClr val="0000FF"/>
                </a:solidFill>
                <a:highlight>
                  <a:srgbClr val="FFFFFF"/>
                </a:highlight>
                <a:latin typeface="Consolas" panose="020B0609020204030204" pitchFamily="49" charset="0"/>
              </a:rPr>
              <a:t>&lt;/</a:t>
            </a:r>
            <a:r>
              <a:rPr lang="en-US" sz="2000" dirty="0" smtClean="0">
                <a:solidFill>
                  <a:srgbClr val="A31515"/>
                </a:solidFill>
                <a:highlight>
                  <a:srgbClr val="FFFFFF"/>
                </a:highlight>
                <a:latin typeface="Consolas" panose="020B0609020204030204" pitchFamily="49" charset="0"/>
              </a:rPr>
              <a:t>Dependencies</a:t>
            </a:r>
            <a:r>
              <a:rPr lang="en-US" sz="2000" dirty="0">
                <a:solidFill>
                  <a:srgbClr val="0000FF"/>
                </a:solidFill>
                <a:highlight>
                  <a:srgbClr val="FFFFFF"/>
                </a:highlight>
                <a:latin typeface="Consolas" panose="020B0609020204030204" pitchFamily="49" charset="0"/>
              </a:rPr>
              <a:t>&gt;</a:t>
            </a:r>
            <a:endParaRPr lang="en-US" sz="2000" dirty="0">
              <a:solidFill>
                <a:srgbClr val="A31515"/>
              </a:solidFill>
              <a:highlight>
                <a:srgbClr val="FFFFFF"/>
              </a:highlight>
              <a:latin typeface="Consolas" panose="020B0609020204030204" pitchFamily="49" charset="0"/>
            </a:endParaRPr>
          </a:p>
          <a:p>
            <a:pPr marL="0" indent="0" defTabSz="913554">
              <a:spcBef>
                <a:spcPts val="0"/>
              </a:spcBef>
              <a:buFont typeface="Arial" pitchFamily="34" charset="0"/>
              <a:buNone/>
            </a:pPr>
            <a:endParaRPr lang="en-US" sz="2000" dirty="0" smtClean="0">
              <a:solidFill>
                <a:srgbClr val="0000FF"/>
              </a:solidFill>
              <a:highlight>
                <a:srgbClr val="FFFFFF"/>
              </a:highlight>
              <a:latin typeface="Consolas" panose="020B0609020204030204" pitchFamily="49" charset="0"/>
            </a:endParaRPr>
          </a:p>
          <a:p>
            <a:pPr defTabSz="913554">
              <a:spcBef>
                <a:spcPts val="0"/>
              </a:spcBef>
              <a:buFontTx/>
              <a:buChar char="-"/>
            </a:pPr>
            <a:r>
              <a:rPr lang="en-US" sz="1961" dirty="0" smtClean="0">
                <a:latin typeface="+mn-lt"/>
              </a:rPr>
              <a:t>Runs on 10240 or higher. </a:t>
            </a:r>
            <a:r>
              <a:rPr lang="en-GB" sz="1961" dirty="0">
                <a:latin typeface="+mn-lt"/>
              </a:rPr>
              <a:t>On &gt; 10586, quirked to 10586 </a:t>
            </a:r>
            <a:r>
              <a:rPr lang="en-GB" sz="1961" dirty="0" err="1">
                <a:latin typeface="+mn-lt"/>
              </a:rPr>
              <a:t>behavior</a:t>
            </a:r>
            <a:r>
              <a:rPr lang="en-GB" sz="1961" dirty="0" smtClean="0">
                <a:latin typeface="+mn-lt"/>
              </a:rPr>
              <a:t>.</a:t>
            </a:r>
            <a:endParaRPr lang="en-US" sz="1961" dirty="0" smtClean="0">
              <a:latin typeface="+mn-lt"/>
            </a:endParaRPr>
          </a:p>
          <a:p>
            <a:pPr defTabSz="913554">
              <a:spcBef>
                <a:spcPts val="0"/>
              </a:spcBef>
              <a:buFontTx/>
              <a:buChar char="-"/>
            </a:pPr>
            <a:r>
              <a:rPr lang="en-US" sz="1961" dirty="0" smtClean="0">
                <a:latin typeface="+mn-lt"/>
              </a:rPr>
              <a:t>Optionally, code may call APIs from 10586 SDK when running on 10586 or higher machines.</a:t>
            </a:r>
          </a:p>
          <a:p>
            <a:pPr defTabSz="913554">
              <a:spcBef>
                <a:spcPts val="0"/>
              </a:spcBef>
              <a:buFontTx/>
              <a:buChar char="-"/>
            </a:pPr>
            <a:endParaRPr lang="en-US" sz="1961" dirty="0" smtClean="0">
              <a:latin typeface="+mn-lt"/>
            </a:endParaRPr>
          </a:p>
          <a:p>
            <a:pPr marL="0" indent="0" defTabSz="913554">
              <a:lnSpc>
                <a:spcPct val="100000"/>
              </a:lnSpc>
              <a:spcBef>
                <a:spcPts val="0"/>
              </a:spcBef>
              <a:buFont typeface="Arial" pitchFamily="34" charset="0"/>
              <a:buNone/>
            </a:pPr>
            <a:endParaRPr lang="en-US" sz="1961" dirty="0">
              <a:latin typeface="+mn-lt"/>
            </a:endParaRPr>
          </a:p>
          <a:p>
            <a:pPr marL="0" indent="0" defTabSz="913554">
              <a:lnSpc>
                <a:spcPct val="100000"/>
              </a:lnSpc>
              <a:spcBef>
                <a:spcPts val="0"/>
              </a:spcBef>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Dependencies</a:t>
            </a:r>
            <a:r>
              <a:rPr lang="en-US" sz="2000" dirty="0">
                <a:solidFill>
                  <a:srgbClr val="0000FF"/>
                </a:solidFill>
                <a:highlight>
                  <a:srgbClr val="FFFFFF"/>
                </a:highlight>
                <a:latin typeface="Consolas" panose="020B0609020204030204" pitchFamily="49" charset="0"/>
              </a:rPr>
              <a:t>&gt;</a:t>
            </a:r>
            <a:endParaRPr lang="en-US" sz="2000" dirty="0">
              <a:solidFill>
                <a:srgbClr val="A31515"/>
              </a:solidFill>
              <a:highlight>
                <a:srgbClr val="FFFFFF"/>
              </a:highlight>
              <a:latin typeface="Consolas" panose="020B0609020204030204" pitchFamily="49" charset="0"/>
            </a:endParaRPr>
          </a:p>
          <a:p>
            <a:pPr marL="0" lvl="0" indent="0" defTabSz="913554">
              <a:lnSpc>
                <a:spcPct val="100000"/>
              </a:lnSpc>
              <a:spcBef>
                <a:spcPts val="0"/>
              </a:spcBef>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TargetDeviceFamily</a:t>
            </a:r>
            <a:r>
              <a:rPr lang="en-US" sz="2000" dirty="0">
                <a:solidFill>
                  <a:srgbClr val="A31515"/>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Windows.Universal</a:t>
            </a:r>
            <a:r>
              <a:rPr lang="en-US" sz="2000" dirty="0">
                <a:solidFill>
                  <a:srgbClr val="000000"/>
                </a:solidFill>
                <a:highlight>
                  <a:srgbClr val="FFFFFF"/>
                </a:highlight>
                <a:latin typeface="Consolas" panose="020B0609020204030204" pitchFamily="49" charset="0"/>
              </a:rPr>
              <a:t>" </a:t>
            </a:r>
            <a:br>
              <a:rPr lang="en-US" sz="2000" dirty="0">
                <a:solidFill>
                  <a:srgbClr val="000000"/>
                </a:solidFill>
                <a:highlight>
                  <a:srgbClr val="FFFFFF"/>
                </a:highlight>
                <a:latin typeface="Consolas" panose="020B0609020204030204" pitchFamily="49" charset="0"/>
              </a:rPr>
            </a:br>
            <a:r>
              <a:rPr lang="en-US" sz="2000" dirty="0">
                <a:solidFill>
                  <a:srgbClr val="000000"/>
                </a:solidFill>
                <a:highlight>
                  <a:srgbClr val="FFFFFF"/>
                </a:highlight>
                <a:latin typeface="Consolas" panose="020B0609020204030204" pitchFamily="49" charset="0"/>
              </a:rPr>
              <a:t>                    </a:t>
            </a: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MinVersion</a:t>
            </a:r>
            <a:r>
              <a:rPr lang="en-US" sz="2000" dirty="0">
                <a:solidFill>
                  <a:srgbClr val="0000FF"/>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10.0.10586.0</a:t>
            </a:r>
            <a:r>
              <a:rPr lang="en-US" sz="2000" dirty="0">
                <a:solidFill>
                  <a:srgbClr val="00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MaxVersionTested</a:t>
            </a:r>
            <a:r>
              <a:rPr lang="en-US" sz="2000" dirty="0">
                <a:solidFill>
                  <a:srgbClr val="0000FF"/>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10.10586.0.0</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p>
          <a:p>
            <a:pPr marL="0" indent="0" defTabSz="913554">
              <a:lnSpc>
                <a:spcPct val="100000"/>
              </a:lnSpc>
              <a:spcBef>
                <a:spcPts val="0"/>
              </a:spcBef>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Dependencies</a:t>
            </a:r>
            <a:r>
              <a:rPr lang="en-US" sz="2000" dirty="0">
                <a:solidFill>
                  <a:srgbClr val="0000FF"/>
                </a:solidFill>
                <a:highlight>
                  <a:srgbClr val="FFFFFF"/>
                </a:highlight>
                <a:latin typeface="Consolas" panose="020B0609020204030204" pitchFamily="49" charset="0"/>
              </a:rPr>
              <a:t>&gt;</a:t>
            </a:r>
            <a:endParaRPr lang="en-US" sz="2000" dirty="0">
              <a:solidFill>
                <a:srgbClr val="A31515"/>
              </a:solidFill>
              <a:highlight>
                <a:srgbClr val="FFFFFF"/>
              </a:highlight>
              <a:latin typeface="Consolas" panose="020B0609020204030204" pitchFamily="49" charset="0"/>
            </a:endParaRPr>
          </a:p>
          <a:p>
            <a:pPr marL="0" lvl="0" indent="0" defTabSz="913554">
              <a:spcBef>
                <a:spcPts val="0"/>
              </a:spcBef>
              <a:buNone/>
            </a:pPr>
            <a:endParaRPr lang="en-US" sz="2000" dirty="0">
              <a:solidFill>
                <a:srgbClr val="0000FF"/>
              </a:solidFill>
              <a:highlight>
                <a:srgbClr val="FFFFFF"/>
              </a:highlight>
              <a:latin typeface="Consolas" panose="020B0609020204030204" pitchFamily="49" charset="0"/>
            </a:endParaRPr>
          </a:p>
          <a:p>
            <a:pPr defTabSz="913554">
              <a:spcBef>
                <a:spcPts val="0"/>
              </a:spcBef>
              <a:buFontTx/>
              <a:buChar char="-"/>
            </a:pPr>
            <a:r>
              <a:rPr lang="en-US" sz="1961" dirty="0">
                <a:latin typeface="+mn-lt"/>
              </a:rPr>
              <a:t>Runs on 10586 or higher. On &gt; 10586, quirked to 10586 behavior</a:t>
            </a:r>
            <a:r>
              <a:rPr lang="en-US" sz="1961" dirty="0" smtClean="0">
                <a:latin typeface="+mn-lt"/>
              </a:rPr>
              <a:t>.</a:t>
            </a:r>
          </a:p>
          <a:p>
            <a:pPr lvl="0" defTabSz="913554">
              <a:spcBef>
                <a:spcPts val="0"/>
              </a:spcBef>
              <a:buFontTx/>
              <a:buChar char="-"/>
            </a:pPr>
            <a:r>
              <a:rPr lang="en-GB" sz="1961" dirty="0">
                <a:latin typeface="+mn-lt"/>
              </a:rPr>
              <a:t>Cannot run on 10240 </a:t>
            </a:r>
            <a:r>
              <a:rPr lang="en-GB" sz="1961" dirty="0" smtClean="0">
                <a:latin typeface="+mn-lt"/>
              </a:rPr>
              <a:t>machines</a:t>
            </a:r>
            <a:endParaRPr lang="en-GB" sz="1961" dirty="0">
              <a:latin typeface="+mn-lt"/>
            </a:endParaRPr>
          </a:p>
          <a:p>
            <a:pPr defTabSz="913554">
              <a:spcBef>
                <a:spcPts val="0"/>
              </a:spcBef>
              <a:buFontTx/>
              <a:buChar char="-"/>
            </a:pPr>
            <a:r>
              <a:rPr lang="en-US" sz="1961" dirty="0" smtClean="0">
                <a:latin typeface="+mn-lt"/>
              </a:rPr>
              <a:t>Code may call any APIs from the 10586 SDK</a:t>
            </a:r>
            <a:endParaRPr lang="en-US" sz="1961" dirty="0">
              <a:latin typeface="+mn-lt"/>
            </a:endParaRPr>
          </a:p>
          <a:p>
            <a:pPr marL="0" indent="0" defTabSz="913554">
              <a:spcBef>
                <a:spcPts val="0"/>
              </a:spcBef>
              <a:buFont typeface="Arial" pitchFamily="34" charset="0"/>
              <a:buNone/>
            </a:pPr>
            <a:endParaRPr lang="en-US" sz="1961" dirty="0">
              <a:latin typeface="+mn-lt"/>
            </a:endParaRPr>
          </a:p>
        </p:txBody>
      </p:sp>
    </p:spTree>
    <p:extLst>
      <p:ext uri="{BB962C8B-B14F-4D97-AF65-F5344CB8AC3E}">
        <p14:creationId xmlns:p14="http://schemas.microsoft.com/office/powerpoint/2010/main" val="3802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500"/>
                                        <p:tgtEl>
                                          <p:spTgt spid="4">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animEffect transition="in" filter="fade">
                                      <p:cBhvr>
                                        <p:cTn id="13" dur="500"/>
                                        <p:tgtEl>
                                          <p:spTgt spid="4">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4" end="14"/>
                                            </p:txEl>
                                          </p:spTgt>
                                        </p:tgtEl>
                                        <p:attrNameLst>
                                          <p:attrName>style.visibility</p:attrName>
                                        </p:attrNameLst>
                                      </p:cBhvr>
                                      <p:to>
                                        <p:strVal val="visible"/>
                                      </p:to>
                                    </p:set>
                                    <p:animEffect transition="in" filter="fade">
                                      <p:cBhvr>
                                        <p:cTn id="19" dur="500"/>
                                        <p:tgtEl>
                                          <p:spTgt spid="4">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3" end="13"/>
                                            </p:txEl>
                                          </p:spTgt>
                                        </p:tgtEl>
                                        <p:attrNameLst>
                                          <p:attrName>style.visibility</p:attrName>
                                        </p:attrNameLst>
                                      </p:cBhvr>
                                      <p:to>
                                        <p:strVal val="visible"/>
                                      </p:to>
                                    </p:set>
                                    <p:animEffect transition="in" filter="fade">
                                      <p:cBhvr>
                                        <p:cTn id="22"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gradFill>
                  <a:gsLst>
                    <a:gs pos="1250">
                      <a:srgbClr val="333333"/>
                    </a:gs>
                    <a:gs pos="100000">
                      <a:srgbClr val="333333"/>
                    </a:gs>
                  </a:gsLst>
                  <a:lin ang="5400000" scaled="0"/>
                </a:gradFill>
              </a:rPr>
              <a:t>Momentum </a:t>
            </a:r>
            <a:r>
              <a:rPr lang="en-US" sz="4400" dirty="0">
                <a:gradFill>
                  <a:gsLst>
                    <a:gs pos="1250">
                      <a:srgbClr val="333333"/>
                    </a:gs>
                    <a:gs pos="100000">
                      <a:srgbClr val="333333"/>
                    </a:gs>
                  </a:gsLst>
                  <a:lin ang="5400000" scaled="0"/>
                </a:gradFill>
              </a:rPr>
              <a:t>for Windows 10 since release</a:t>
            </a:r>
          </a:p>
        </p:txBody>
      </p:sp>
      <p:sp>
        <p:nvSpPr>
          <p:cNvPr id="4" name="Rectangle 3"/>
          <p:cNvSpPr/>
          <p:nvPr/>
        </p:nvSpPr>
        <p:spPr bwMode="auto">
          <a:xfrm>
            <a:off x="1" y="3102710"/>
            <a:ext cx="12192001" cy="92720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7975" fontAlgn="base">
              <a:lnSpc>
                <a:spcPct val="90000"/>
              </a:lnSpc>
              <a:spcBef>
                <a:spcPct val="0"/>
              </a:spcBef>
              <a:spcAft>
                <a:spcPct val="0"/>
              </a:spcAft>
            </a:pPr>
            <a:endParaRPr lang="en-US" sz="2400" kern="0" dirty="0" err="1">
              <a:gradFill>
                <a:gsLst>
                  <a:gs pos="2917">
                    <a:srgbClr val="737373"/>
                  </a:gs>
                  <a:gs pos="81000">
                    <a:srgbClr val="737373"/>
                  </a:gs>
                </a:gsLst>
                <a:lin ang="5400000" scaled="0"/>
              </a:gradFill>
              <a:ea typeface="Segoe UI" pitchFamily="34" charset="0"/>
              <a:cs typeface="Segoe UI" pitchFamily="34" charset="0"/>
            </a:endParaRPr>
          </a:p>
        </p:txBody>
      </p:sp>
      <p:sp>
        <p:nvSpPr>
          <p:cNvPr id="5" name="Oval 4"/>
          <p:cNvSpPr/>
          <p:nvPr/>
        </p:nvSpPr>
        <p:spPr>
          <a:xfrm>
            <a:off x="240925" y="3277973"/>
            <a:ext cx="525644" cy="525644"/>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1219170">
              <a:lnSpc>
                <a:spcPct val="90000"/>
              </a:lnSpc>
              <a:spcBef>
                <a:spcPts val="800"/>
              </a:spcBef>
            </a:pPr>
            <a:endParaRPr lang="en-US" sz="2667" kern="0" dirty="0" err="1">
              <a:solidFill>
                <a:sysClr val="windowText" lastClr="000000"/>
              </a:solidFill>
            </a:endParaRPr>
          </a:p>
        </p:txBody>
      </p:sp>
      <p:sp>
        <p:nvSpPr>
          <p:cNvPr id="6" name="TextBox 5"/>
          <p:cNvSpPr txBox="1"/>
          <p:nvPr/>
        </p:nvSpPr>
        <p:spPr>
          <a:xfrm>
            <a:off x="-19578" y="879774"/>
            <a:ext cx="2004725" cy="960263"/>
          </a:xfrm>
          <a:prstGeom prst="rect">
            <a:avLst/>
          </a:prstGeom>
          <a:noFill/>
        </p:spPr>
        <p:txBody>
          <a:bodyPr wrap="square" lIns="182880" tIns="146304" rIns="182880" bIns="146304" rtlCol="0">
            <a:spAutoFit/>
          </a:bodyPr>
          <a:lstStyle/>
          <a:p>
            <a:pPr defTabSz="1219170">
              <a:lnSpc>
                <a:spcPct val="90000"/>
              </a:lnSpc>
              <a:spcBef>
                <a:spcPts val="800"/>
              </a:spcBef>
            </a:pPr>
            <a:r>
              <a:rPr lang="en-US" sz="2400" kern="0" dirty="0">
                <a:solidFill>
                  <a:schemeClr val="accent1">
                    <a:lumMod val="75000"/>
                  </a:schemeClr>
                </a:solidFill>
                <a:latin typeface="Segoe UI Bold" panose="020B0802040204020203" pitchFamily="34" charset="0"/>
                <a:cs typeface="Segoe UI Bold" panose="020B0802040204020203" pitchFamily="34" charset="0"/>
              </a:rPr>
              <a:t>29 July</a:t>
            </a:r>
            <a:br>
              <a:rPr lang="en-US" sz="2400" kern="0" dirty="0">
                <a:solidFill>
                  <a:schemeClr val="accent1">
                    <a:lumMod val="75000"/>
                  </a:schemeClr>
                </a:solidFill>
                <a:latin typeface="Segoe UI Bold" panose="020B0802040204020203" pitchFamily="34" charset="0"/>
                <a:cs typeface="Segoe UI Bold" panose="020B0802040204020203" pitchFamily="34" charset="0"/>
              </a:rPr>
            </a:br>
            <a:r>
              <a:rPr lang="en-US" sz="2400" kern="0" dirty="0">
                <a:solidFill>
                  <a:schemeClr val="accent1">
                    <a:lumMod val="75000"/>
                  </a:schemeClr>
                </a:solidFill>
                <a:latin typeface="Segoe UI Bold" panose="020B0802040204020203" pitchFamily="34" charset="0"/>
                <a:cs typeface="Segoe UI Bold" panose="020B0802040204020203" pitchFamily="34" charset="0"/>
              </a:rPr>
              <a:t>2015</a:t>
            </a:r>
          </a:p>
        </p:txBody>
      </p:sp>
      <p:grpSp>
        <p:nvGrpSpPr>
          <p:cNvPr id="7" name="Group 6"/>
          <p:cNvGrpSpPr/>
          <p:nvPr/>
        </p:nvGrpSpPr>
        <p:grpSpPr>
          <a:xfrm>
            <a:off x="1242721" y="1276173"/>
            <a:ext cx="4723872" cy="2590584"/>
            <a:chOff x="3289488" y="1204549"/>
            <a:chExt cx="1240987" cy="680561"/>
          </a:xfrm>
        </p:grpSpPr>
        <p:pic>
          <p:nvPicPr>
            <p:cNvPr id="8" name="Picture 7"/>
            <p:cNvPicPr>
              <a:picLocks noChangeAspect="1"/>
            </p:cNvPicPr>
            <p:nvPr/>
          </p:nvPicPr>
          <p:blipFill>
            <a:blip r:embed="rId3"/>
            <a:stretch>
              <a:fillRect/>
            </a:stretch>
          </p:blipFill>
          <p:spPr>
            <a:xfrm>
              <a:off x="3404970" y="1204549"/>
              <a:ext cx="873602" cy="536615"/>
            </a:xfrm>
            <a:prstGeom prst="rect">
              <a:avLst/>
            </a:prstGeom>
          </p:spPr>
        </p:pic>
        <p:pic>
          <p:nvPicPr>
            <p:cNvPr id="9" name="Picture 8"/>
            <p:cNvPicPr>
              <a:picLocks noChangeAspect="1"/>
            </p:cNvPicPr>
            <p:nvPr/>
          </p:nvPicPr>
          <p:blipFill>
            <a:blip r:embed="rId4"/>
            <a:stretch>
              <a:fillRect/>
            </a:stretch>
          </p:blipFill>
          <p:spPr>
            <a:xfrm>
              <a:off x="3779152" y="1425856"/>
              <a:ext cx="751323" cy="459254"/>
            </a:xfrm>
            <a:prstGeom prst="rect">
              <a:avLst/>
            </a:prstGeom>
          </p:spPr>
        </p:pic>
        <p:pic>
          <p:nvPicPr>
            <p:cNvPr id="10" name="Picture 9"/>
            <p:cNvPicPr>
              <a:picLocks noChangeAspect="1"/>
            </p:cNvPicPr>
            <p:nvPr/>
          </p:nvPicPr>
          <p:blipFill>
            <a:blip r:embed="rId5"/>
            <a:stretch>
              <a:fillRect/>
            </a:stretch>
          </p:blipFill>
          <p:spPr>
            <a:xfrm>
              <a:off x="3289488" y="1477960"/>
              <a:ext cx="653818" cy="390139"/>
            </a:xfrm>
            <a:prstGeom prst="rect">
              <a:avLst/>
            </a:prstGeom>
          </p:spPr>
        </p:pic>
      </p:grpSp>
      <p:grpSp>
        <p:nvGrpSpPr>
          <p:cNvPr id="11" name="Group 10"/>
          <p:cNvGrpSpPr/>
          <p:nvPr/>
        </p:nvGrpSpPr>
        <p:grpSpPr>
          <a:xfrm>
            <a:off x="5517429" y="2792839"/>
            <a:ext cx="1427443" cy="696768"/>
            <a:chOff x="1522017" y="2374576"/>
            <a:chExt cx="758694" cy="370336"/>
          </a:xfrm>
        </p:grpSpPr>
        <p:pic>
          <p:nvPicPr>
            <p:cNvPr id="12" name="Io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2017" y="2402466"/>
              <a:ext cx="378950" cy="274863"/>
            </a:xfrm>
            <a:prstGeom prst="rect">
              <a:avLst/>
            </a:prstGeom>
          </p:spPr>
        </p:pic>
        <p:pic>
          <p:nvPicPr>
            <p:cNvPr id="13" name="Io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1762" y="2374576"/>
              <a:ext cx="378949" cy="274864"/>
            </a:xfrm>
            <a:prstGeom prst="rect">
              <a:avLst/>
            </a:prstGeom>
          </p:spPr>
        </p:pic>
        <p:pic>
          <p:nvPicPr>
            <p:cNvPr id="14" name="Picture 13"/>
            <p:cNvPicPr>
              <a:picLocks noChangeAspect="1"/>
            </p:cNvPicPr>
            <p:nvPr/>
          </p:nvPicPr>
          <p:blipFill>
            <a:blip r:embed="rId7"/>
            <a:stretch>
              <a:fillRect/>
            </a:stretch>
          </p:blipFill>
          <p:spPr>
            <a:xfrm>
              <a:off x="1720113" y="2468957"/>
              <a:ext cx="411595" cy="275955"/>
            </a:xfrm>
            <a:prstGeom prst="rect">
              <a:avLst/>
            </a:prstGeom>
          </p:spPr>
        </p:pic>
      </p:grpSp>
      <p:cxnSp>
        <p:nvCxnSpPr>
          <p:cNvPr id="16" name="Straight Connector 15"/>
          <p:cNvCxnSpPr>
            <a:endCxn id="5" idx="0"/>
          </p:cNvCxnSpPr>
          <p:nvPr/>
        </p:nvCxnSpPr>
        <p:spPr>
          <a:xfrm>
            <a:off x="503747" y="1653103"/>
            <a:ext cx="0" cy="162487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443429" y="4312956"/>
            <a:ext cx="3658375" cy="1005620"/>
            <a:chOff x="954537" y="3234717"/>
            <a:chExt cx="2743781" cy="754215"/>
          </a:xfrm>
        </p:grpSpPr>
        <p:sp>
          <p:nvSpPr>
            <p:cNvPr id="19" name="TextBox 18"/>
            <p:cNvSpPr txBox="1"/>
            <p:nvPr/>
          </p:nvSpPr>
          <p:spPr>
            <a:xfrm>
              <a:off x="1512731" y="3247960"/>
              <a:ext cx="2185587" cy="740972"/>
            </a:xfrm>
            <a:prstGeom prst="rect">
              <a:avLst/>
            </a:prstGeom>
            <a:noFill/>
          </p:spPr>
          <p:txBody>
            <a:bodyPr wrap="square" lIns="182880" tIns="146304" rIns="182880" bIns="146304" rtlCol="0">
              <a:spAutoFit/>
            </a:bodyPr>
            <a:lstStyle/>
            <a:p>
              <a:pPr defTabSz="1219170">
                <a:lnSpc>
                  <a:spcPct val="90000"/>
                </a:lnSpc>
                <a:spcAft>
                  <a:spcPts val="600"/>
                </a:spcAft>
              </a:pPr>
              <a:r>
                <a:rPr lang="en-US" sz="3200" kern="0" dirty="0">
                  <a:solidFill>
                    <a:schemeClr val="accent1"/>
                  </a:solidFill>
                  <a:latin typeface="Segoe UI Semibold" panose="020B0702040204020203" pitchFamily="34" charset="0"/>
                  <a:ea typeface="Segoe UI Black" panose="020B0A02040204020203" pitchFamily="34" charset="0"/>
                  <a:cs typeface="Segoe UI Semibold" panose="020B0702040204020203" pitchFamily="34" charset="0"/>
                </a:rPr>
                <a:t>1.25 billion</a:t>
              </a:r>
              <a:r>
                <a:rPr lang="en-US" sz="3200" kern="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
              </a:r>
              <a:br>
                <a:rPr lang="en-US" sz="3200" kern="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br>
              <a:r>
                <a:rPr lang="en-US" kern="0" dirty="0">
                  <a:solidFill>
                    <a:sysClr val="windowText" lastClr="000000"/>
                  </a:solidFill>
                  <a:latin typeface="Segoe UI"/>
                </a:rPr>
                <a:t>Windows Store visits</a:t>
              </a:r>
            </a:p>
          </p:txBody>
        </p:sp>
        <p:grpSp>
          <p:nvGrpSpPr>
            <p:cNvPr id="17" name="Group 4"/>
            <p:cNvGrpSpPr>
              <a:grpSpLocks noChangeAspect="1"/>
            </p:cNvGrpSpPr>
            <p:nvPr/>
          </p:nvGrpSpPr>
          <p:grpSpPr bwMode="auto">
            <a:xfrm>
              <a:off x="954537" y="3234717"/>
              <a:ext cx="529352" cy="633413"/>
              <a:chOff x="582" y="1902"/>
              <a:chExt cx="468" cy="560"/>
            </a:xfrm>
            <a:solidFill>
              <a:srgbClr val="0078D7"/>
            </a:solidFill>
          </p:grpSpPr>
          <p:sp>
            <p:nvSpPr>
              <p:cNvPr id="27" name="Freeform 5"/>
              <p:cNvSpPr>
                <a:spLocks/>
              </p:cNvSpPr>
              <p:nvPr/>
            </p:nvSpPr>
            <p:spPr bwMode="auto">
              <a:xfrm>
                <a:off x="766" y="1965"/>
                <a:ext cx="41" cy="83"/>
              </a:xfrm>
              <a:custGeom>
                <a:avLst/>
                <a:gdLst>
                  <a:gd name="T0" fmla="*/ 17 w 17"/>
                  <a:gd name="T1" fmla="*/ 0 h 35"/>
                  <a:gd name="T2" fmla="*/ 0 w 17"/>
                  <a:gd name="T3" fmla="*/ 25 h 35"/>
                  <a:gd name="T4" fmla="*/ 0 w 17"/>
                  <a:gd name="T5" fmla="*/ 35 h 35"/>
                  <a:gd name="T6" fmla="*/ 6 w 17"/>
                  <a:gd name="T7" fmla="*/ 33 h 35"/>
                  <a:gd name="T8" fmla="*/ 6 w 17"/>
                  <a:gd name="T9" fmla="*/ 26 h 35"/>
                  <a:gd name="T10" fmla="*/ 17 w 17"/>
                  <a:gd name="T11" fmla="*/ 6 h 35"/>
                  <a:gd name="T12" fmla="*/ 17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17" y="0"/>
                    </a:moveTo>
                    <a:cubicBezTo>
                      <a:pt x="7" y="4"/>
                      <a:pt x="0" y="7"/>
                      <a:pt x="0" y="25"/>
                    </a:cubicBezTo>
                    <a:cubicBezTo>
                      <a:pt x="0" y="35"/>
                      <a:pt x="0" y="35"/>
                      <a:pt x="0" y="35"/>
                    </a:cubicBezTo>
                    <a:cubicBezTo>
                      <a:pt x="6" y="33"/>
                      <a:pt x="6" y="33"/>
                      <a:pt x="6" y="33"/>
                    </a:cubicBezTo>
                    <a:cubicBezTo>
                      <a:pt x="6" y="26"/>
                      <a:pt x="6" y="26"/>
                      <a:pt x="6" y="26"/>
                    </a:cubicBezTo>
                    <a:cubicBezTo>
                      <a:pt x="5" y="13"/>
                      <a:pt x="9" y="10"/>
                      <a:pt x="17" y="6"/>
                    </a:cubicBezTo>
                    <a:cubicBezTo>
                      <a:pt x="17" y="4"/>
                      <a:pt x="17" y="2"/>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sp>
            <p:nvSpPr>
              <p:cNvPr id="31" name="Freeform 6"/>
              <p:cNvSpPr>
                <a:spLocks/>
              </p:cNvSpPr>
              <p:nvPr/>
            </p:nvSpPr>
            <p:spPr bwMode="auto">
              <a:xfrm>
                <a:off x="848" y="1948"/>
                <a:ext cx="53" cy="74"/>
              </a:xfrm>
              <a:custGeom>
                <a:avLst/>
                <a:gdLst>
                  <a:gd name="T0" fmla="*/ 0 w 22"/>
                  <a:gd name="T1" fmla="*/ 3 h 31"/>
                  <a:gd name="T2" fmla="*/ 1 w 22"/>
                  <a:gd name="T3" fmla="*/ 9 h 31"/>
                  <a:gd name="T4" fmla="*/ 16 w 22"/>
                  <a:gd name="T5" fmla="*/ 27 h 31"/>
                  <a:gd name="T6" fmla="*/ 16 w 22"/>
                  <a:gd name="T7" fmla="*/ 31 h 31"/>
                  <a:gd name="T8" fmla="*/ 22 w 22"/>
                  <a:gd name="T9" fmla="*/ 30 h 31"/>
                  <a:gd name="T10" fmla="*/ 22 w 22"/>
                  <a:gd name="T11" fmla="*/ 27 h 31"/>
                  <a:gd name="T12" fmla="*/ 0 w 22"/>
                  <a:gd name="T13" fmla="*/ 3 h 31"/>
                </a:gdLst>
                <a:ahLst/>
                <a:cxnLst>
                  <a:cxn ang="0">
                    <a:pos x="T0" y="T1"/>
                  </a:cxn>
                  <a:cxn ang="0">
                    <a:pos x="T2" y="T3"/>
                  </a:cxn>
                  <a:cxn ang="0">
                    <a:pos x="T4" y="T5"/>
                  </a:cxn>
                  <a:cxn ang="0">
                    <a:pos x="T6" y="T7"/>
                  </a:cxn>
                  <a:cxn ang="0">
                    <a:pos x="T8" y="T9"/>
                  </a:cxn>
                  <a:cxn ang="0">
                    <a:pos x="T10" y="T11"/>
                  </a:cxn>
                  <a:cxn ang="0">
                    <a:pos x="T12" y="T13"/>
                  </a:cxn>
                </a:cxnLst>
                <a:rect l="0" t="0" r="r" b="b"/>
                <a:pathLst>
                  <a:path w="22" h="31">
                    <a:moveTo>
                      <a:pt x="0" y="3"/>
                    </a:moveTo>
                    <a:cubicBezTo>
                      <a:pt x="0" y="5"/>
                      <a:pt x="1" y="7"/>
                      <a:pt x="1" y="9"/>
                    </a:cubicBezTo>
                    <a:cubicBezTo>
                      <a:pt x="16" y="7"/>
                      <a:pt x="16" y="13"/>
                      <a:pt x="16" y="27"/>
                    </a:cubicBezTo>
                    <a:cubicBezTo>
                      <a:pt x="16" y="31"/>
                      <a:pt x="16" y="31"/>
                      <a:pt x="16" y="31"/>
                    </a:cubicBezTo>
                    <a:cubicBezTo>
                      <a:pt x="22" y="30"/>
                      <a:pt x="22" y="30"/>
                      <a:pt x="22" y="30"/>
                    </a:cubicBezTo>
                    <a:cubicBezTo>
                      <a:pt x="22" y="27"/>
                      <a:pt x="22" y="27"/>
                      <a:pt x="22" y="27"/>
                    </a:cubicBezTo>
                    <a:cubicBezTo>
                      <a:pt x="22" y="6"/>
                      <a:pt x="19"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sp>
            <p:nvSpPr>
              <p:cNvPr id="32" name="Freeform 7"/>
              <p:cNvSpPr>
                <a:spLocks/>
              </p:cNvSpPr>
              <p:nvPr/>
            </p:nvSpPr>
            <p:spPr bwMode="auto">
              <a:xfrm>
                <a:off x="687" y="1902"/>
                <a:ext cx="149" cy="161"/>
              </a:xfrm>
              <a:custGeom>
                <a:avLst/>
                <a:gdLst>
                  <a:gd name="T0" fmla="*/ 6 w 62"/>
                  <a:gd name="T1" fmla="*/ 66 h 67"/>
                  <a:gd name="T2" fmla="*/ 6 w 62"/>
                  <a:gd name="T3" fmla="*/ 39 h 67"/>
                  <a:gd name="T4" fmla="*/ 31 w 62"/>
                  <a:gd name="T5" fmla="*/ 13 h 67"/>
                  <a:gd name="T6" fmla="*/ 56 w 62"/>
                  <a:gd name="T7" fmla="*/ 33 h 67"/>
                  <a:gd name="T8" fmla="*/ 56 w 62"/>
                  <a:gd name="T9" fmla="*/ 56 h 67"/>
                  <a:gd name="T10" fmla="*/ 62 w 62"/>
                  <a:gd name="T11" fmla="*/ 55 h 67"/>
                  <a:gd name="T12" fmla="*/ 62 w 62"/>
                  <a:gd name="T13" fmla="*/ 33 h 67"/>
                  <a:gd name="T14" fmla="*/ 29 w 62"/>
                  <a:gd name="T15" fmla="*/ 7 h 67"/>
                  <a:gd name="T16" fmla="*/ 0 w 62"/>
                  <a:gd name="T17" fmla="*/ 38 h 67"/>
                  <a:gd name="T18" fmla="*/ 0 w 62"/>
                  <a:gd name="T19" fmla="*/ 67 h 67"/>
                  <a:gd name="T20" fmla="*/ 6 w 62"/>
                  <a:gd name="T2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7">
                    <a:moveTo>
                      <a:pt x="6" y="66"/>
                    </a:moveTo>
                    <a:cubicBezTo>
                      <a:pt x="6" y="39"/>
                      <a:pt x="6" y="39"/>
                      <a:pt x="6" y="39"/>
                    </a:cubicBezTo>
                    <a:cubicBezTo>
                      <a:pt x="6" y="22"/>
                      <a:pt x="14" y="17"/>
                      <a:pt x="31" y="13"/>
                    </a:cubicBezTo>
                    <a:cubicBezTo>
                      <a:pt x="55" y="7"/>
                      <a:pt x="56" y="23"/>
                      <a:pt x="56" y="33"/>
                    </a:cubicBezTo>
                    <a:cubicBezTo>
                      <a:pt x="56" y="56"/>
                      <a:pt x="56" y="56"/>
                      <a:pt x="56" y="56"/>
                    </a:cubicBezTo>
                    <a:cubicBezTo>
                      <a:pt x="62" y="55"/>
                      <a:pt x="62" y="55"/>
                      <a:pt x="62" y="55"/>
                    </a:cubicBezTo>
                    <a:cubicBezTo>
                      <a:pt x="62" y="33"/>
                      <a:pt x="62" y="33"/>
                      <a:pt x="62" y="33"/>
                    </a:cubicBezTo>
                    <a:cubicBezTo>
                      <a:pt x="62" y="14"/>
                      <a:pt x="56" y="0"/>
                      <a:pt x="29" y="7"/>
                    </a:cubicBezTo>
                    <a:cubicBezTo>
                      <a:pt x="15" y="10"/>
                      <a:pt x="0" y="14"/>
                      <a:pt x="0" y="38"/>
                    </a:cubicBezTo>
                    <a:cubicBezTo>
                      <a:pt x="0" y="67"/>
                      <a:pt x="0" y="67"/>
                      <a:pt x="0" y="67"/>
                    </a:cubicBezTo>
                    <a:lnTo>
                      <a:pt x="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sp>
            <p:nvSpPr>
              <p:cNvPr id="33" name="Freeform 8"/>
              <p:cNvSpPr>
                <a:spLocks noEditPoints="1"/>
              </p:cNvSpPr>
              <p:nvPr/>
            </p:nvSpPr>
            <p:spPr bwMode="auto">
              <a:xfrm>
                <a:off x="582" y="2025"/>
                <a:ext cx="468" cy="437"/>
              </a:xfrm>
              <a:custGeom>
                <a:avLst/>
                <a:gdLst>
                  <a:gd name="T0" fmla="*/ 388 w 468"/>
                  <a:gd name="T1" fmla="*/ 0 h 437"/>
                  <a:gd name="T2" fmla="*/ 0 w 468"/>
                  <a:gd name="T3" fmla="*/ 76 h 437"/>
                  <a:gd name="T4" fmla="*/ 0 w 468"/>
                  <a:gd name="T5" fmla="*/ 359 h 437"/>
                  <a:gd name="T6" fmla="*/ 388 w 468"/>
                  <a:gd name="T7" fmla="*/ 437 h 437"/>
                  <a:gd name="T8" fmla="*/ 468 w 468"/>
                  <a:gd name="T9" fmla="*/ 409 h 437"/>
                  <a:gd name="T10" fmla="*/ 468 w 468"/>
                  <a:gd name="T11" fmla="*/ 26 h 437"/>
                  <a:gd name="T12" fmla="*/ 388 w 468"/>
                  <a:gd name="T13" fmla="*/ 0 h 437"/>
                  <a:gd name="T14" fmla="*/ 170 w 468"/>
                  <a:gd name="T15" fmla="*/ 301 h 437"/>
                  <a:gd name="T16" fmla="*/ 84 w 468"/>
                  <a:gd name="T17" fmla="*/ 289 h 437"/>
                  <a:gd name="T18" fmla="*/ 84 w 468"/>
                  <a:gd name="T19" fmla="*/ 217 h 437"/>
                  <a:gd name="T20" fmla="*/ 170 w 468"/>
                  <a:gd name="T21" fmla="*/ 217 h 437"/>
                  <a:gd name="T22" fmla="*/ 170 w 468"/>
                  <a:gd name="T23" fmla="*/ 301 h 437"/>
                  <a:gd name="T24" fmla="*/ 170 w 468"/>
                  <a:gd name="T25" fmla="*/ 205 h 437"/>
                  <a:gd name="T26" fmla="*/ 84 w 468"/>
                  <a:gd name="T27" fmla="*/ 205 h 437"/>
                  <a:gd name="T28" fmla="*/ 84 w 468"/>
                  <a:gd name="T29" fmla="*/ 141 h 437"/>
                  <a:gd name="T30" fmla="*/ 170 w 468"/>
                  <a:gd name="T31" fmla="*/ 129 h 437"/>
                  <a:gd name="T32" fmla="*/ 170 w 468"/>
                  <a:gd name="T33" fmla="*/ 205 h 437"/>
                  <a:gd name="T34" fmla="*/ 290 w 468"/>
                  <a:gd name="T35" fmla="*/ 318 h 437"/>
                  <a:gd name="T36" fmla="*/ 180 w 468"/>
                  <a:gd name="T37" fmla="*/ 301 h 437"/>
                  <a:gd name="T38" fmla="*/ 180 w 468"/>
                  <a:gd name="T39" fmla="*/ 217 h 437"/>
                  <a:gd name="T40" fmla="*/ 290 w 468"/>
                  <a:gd name="T41" fmla="*/ 217 h 437"/>
                  <a:gd name="T42" fmla="*/ 290 w 468"/>
                  <a:gd name="T43" fmla="*/ 318 h 437"/>
                  <a:gd name="T44" fmla="*/ 290 w 468"/>
                  <a:gd name="T45" fmla="*/ 205 h 437"/>
                  <a:gd name="T46" fmla="*/ 180 w 468"/>
                  <a:gd name="T47" fmla="*/ 205 h 437"/>
                  <a:gd name="T48" fmla="*/ 180 w 468"/>
                  <a:gd name="T49" fmla="*/ 126 h 437"/>
                  <a:gd name="T50" fmla="*/ 290 w 468"/>
                  <a:gd name="T51" fmla="*/ 112 h 437"/>
                  <a:gd name="T52" fmla="*/ 290 w 468"/>
                  <a:gd name="T53" fmla="*/ 20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8" h="437">
                    <a:moveTo>
                      <a:pt x="388" y="0"/>
                    </a:moveTo>
                    <a:lnTo>
                      <a:pt x="0" y="76"/>
                    </a:lnTo>
                    <a:lnTo>
                      <a:pt x="0" y="359"/>
                    </a:lnTo>
                    <a:lnTo>
                      <a:pt x="388" y="437"/>
                    </a:lnTo>
                    <a:lnTo>
                      <a:pt x="468" y="409"/>
                    </a:lnTo>
                    <a:lnTo>
                      <a:pt x="468" y="26"/>
                    </a:lnTo>
                    <a:lnTo>
                      <a:pt x="388" y="0"/>
                    </a:lnTo>
                    <a:close/>
                    <a:moveTo>
                      <a:pt x="170" y="301"/>
                    </a:moveTo>
                    <a:lnTo>
                      <a:pt x="84" y="289"/>
                    </a:lnTo>
                    <a:lnTo>
                      <a:pt x="84" y="217"/>
                    </a:lnTo>
                    <a:lnTo>
                      <a:pt x="170" y="217"/>
                    </a:lnTo>
                    <a:lnTo>
                      <a:pt x="170" y="301"/>
                    </a:lnTo>
                    <a:close/>
                    <a:moveTo>
                      <a:pt x="170" y="205"/>
                    </a:moveTo>
                    <a:lnTo>
                      <a:pt x="84" y="205"/>
                    </a:lnTo>
                    <a:lnTo>
                      <a:pt x="84" y="141"/>
                    </a:lnTo>
                    <a:lnTo>
                      <a:pt x="170" y="129"/>
                    </a:lnTo>
                    <a:lnTo>
                      <a:pt x="170" y="205"/>
                    </a:lnTo>
                    <a:close/>
                    <a:moveTo>
                      <a:pt x="290" y="318"/>
                    </a:moveTo>
                    <a:lnTo>
                      <a:pt x="180" y="301"/>
                    </a:lnTo>
                    <a:lnTo>
                      <a:pt x="180" y="217"/>
                    </a:lnTo>
                    <a:lnTo>
                      <a:pt x="290" y="217"/>
                    </a:lnTo>
                    <a:lnTo>
                      <a:pt x="290" y="318"/>
                    </a:lnTo>
                    <a:close/>
                    <a:moveTo>
                      <a:pt x="290" y="205"/>
                    </a:moveTo>
                    <a:lnTo>
                      <a:pt x="180" y="205"/>
                    </a:lnTo>
                    <a:lnTo>
                      <a:pt x="180" y="126"/>
                    </a:lnTo>
                    <a:lnTo>
                      <a:pt x="290" y="112"/>
                    </a:lnTo>
                    <a:lnTo>
                      <a:pt x="29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grpSp>
      </p:grpSp>
      <p:grpSp>
        <p:nvGrpSpPr>
          <p:cNvPr id="59" name="Group 58"/>
          <p:cNvGrpSpPr/>
          <p:nvPr/>
        </p:nvGrpSpPr>
        <p:grpSpPr>
          <a:xfrm>
            <a:off x="1359420" y="5394855"/>
            <a:ext cx="3747731" cy="987963"/>
            <a:chOff x="891531" y="4046139"/>
            <a:chExt cx="2810798" cy="740972"/>
          </a:xfrm>
        </p:grpSpPr>
        <p:sp>
          <p:nvSpPr>
            <p:cNvPr id="28" name="TextBox 27"/>
            <p:cNvSpPr txBox="1"/>
            <p:nvPr/>
          </p:nvSpPr>
          <p:spPr>
            <a:xfrm>
              <a:off x="1516742" y="4046139"/>
              <a:ext cx="2185587" cy="740972"/>
            </a:xfrm>
            <a:prstGeom prst="rect">
              <a:avLst/>
            </a:prstGeom>
            <a:noFill/>
          </p:spPr>
          <p:txBody>
            <a:bodyPr wrap="square" lIns="182880" tIns="146304" rIns="182880" bIns="146304" rtlCol="0">
              <a:spAutoFit/>
            </a:bodyPr>
            <a:lstStyle/>
            <a:p>
              <a:pPr defTabSz="1219170">
                <a:lnSpc>
                  <a:spcPct val="90000"/>
                </a:lnSpc>
                <a:spcAft>
                  <a:spcPts val="600"/>
                </a:spcAft>
              </a:pPr>
              <a:r>
                <a:rPr lang="en-US" sz="3200" kern="0" dirty="0">
                  <a:solidFill>
                    <a:schemeClr val="accent1"/>
                  </a:solidFill>
                  <a:latin typeface="Segoe UI Semibold" panose="020B0702040204020203" pitchFamily="34" charset="0"/>
                  <a:ea typeface="Segoe UI Black" panose="020B0A02040204020203" pitchFamily="34" charset="0"/>
                  <a:cs typeface="Segoe UI Semibold" panose="020B0702040204020203" pitchFamily="34" charset="0"/>
                </a:rPr>
                <a:t>110 million</a:t>
              </a:r>
              <a:r>
                <a:rPr lang="en-US" sz="3200" kern="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
              </a:r>
              <a:br>
                <a:rPr lang="en-US" sz="3200" kern="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br>
              <a:r>
                <a:rPr lang="en-US" kern="0" dirty="0">
                  <a:solidFill>
                    <a:sysClr val="windowText" lastClr="000000"/>
                  </a:solidFill>
                  <a:latin typeface="Segoe UI"/>
                </a:rPr>
                <a:t>Windows 10 devices</a:t>
              </a:r>
            </a:p>
          </p:txBody>
        </p:sp>
        <p:grpSp>
          <p:nvGrpSpPr>
            <p:cNvPr id="40" name="Group 15"/>
            <p:cNvGrpSpPr>
              <a:grpSpLocks noChangeAspect="1"/>
            </p:cNvGrpSpPr>
            <p:nvPr/>
          </p:nvGrpSpPr>
          <p:grpSpPr bwMode="auto">
            <a:xfrm>
              <a:off x="891531" y="4224311"/>
              <a:ext cx="635000" cy="384628"/>
              <a:chOff x="2620" y="1463"/>
              <a:chExt cx="525" cy="318"/>
            </a:xfrm>
          </p:grpSpPr>
          <p:sp>
            <p:nvSpPr>
              <p:cNvPr id="42" name="Freeform 16"/>
              <p:cNvSpPr>
                <a:spLocks noEditPoints="1"/>
              </p:cNvSpPr>
              <p:nvPr/>
            </p:nvSpPr>
            <p:spPr bwMode="auto">
              <a:xfrm>
                <a:off x="3008" y="1524"/>
                <a:ext cx="137" cy="257"/>
              </a:xfrm>
              <a:custGeom>
                <a:avLst/>
                <a:gdLst>
                  <a:gd name="T0" fmla="*/ 48 w 57"/>
                  <a:gd name="T1" fmla="*/ 99 h 107"/>
                  <a:gd name="T2" fmla="*/ 47 w 57"/>
                  <a:gd name="T3" fmla="*/ 99 h 107"/>
                  <a:gd name="T4" fmla="*/ 48 w 57"/>
                  <a:gd name="T5" fmla="*/ 101 h 107"/>
                  <a:gd name="T6" fmla="*/ 49 w 57"/>
                  <a:gd name="T7" fmla="*/ 99 h 107"/>
                  <a:gd name="T8" fmla="*/ 48 w 57"/>
                  <a:gd name="T9" fmla="*/ 99 h 107"/>
                  <a:gd name="T10" fmla="*/ 47 w 57"/>
                  <a:gd name="T11" fmla="*/ 99 h 107"/>
                  <a:gd name="T12" fmla="*/ 48 w 57"/>
                  <a:gd name="T13" fmla="*/ 101 h 107"/>
                  <a:gd name="T14" fmla="*/ 49 w 57"/>
                  <a:gd name="T15" fmla="*/ 99 h 107"/>
                  <a:gd name="T16" fmla="*/ 2 w 57"/>
                  <a:gd name="T17" fmla="*/ 0 h 107"/>
                  <a:gd name="T18" fmla="*/ 0 w 57"/>
                  <a:gd name="T19" fmla="*/ 105 h 107"/>
                  <a:gd name="T20" fmla="*/ 55 w 57"/>
                  <a:gd name="T21" fmla="*/ 107 h 107"/>
                  <a:gd name="T22" fmla="*/ 57 w 57"/>
                  <a:gd name="T23" fmla="*/ 3 h 107"/>
                  <a:gd name="T24" fmla="*/ 11 w 57"/>
                  <a:gd name="T25" fmla="*/ 101 h 107"/>
                  <a:gd name="T26" fmla="*/ 10 w 57"/>
                  <a:gd name="T27" fmla="*/ 102 h 107"/>
                  <a:gd name="T28" fmla="*/ 7 w 57"/>
                  <a:gd name="T29" fmla="*/ 100 h 107"/>
                  <a:gd name="T30" fmla="*/ 10 w 57"/>
                  <a:gd name="T31" fmla="*/ 98 h 107"/>
                  <a:gd name="T32" fmla="*/ 11 w 57"/>
                  <a:gd name="T33" fmla="*/ 100 h 107"/>
                  <a:gd name="T34" fmla="*/ 11 w 57"/>
                  <a:gd name="T35" fmla="*/ 101 h 107"/>
                  <a:gd name="T36" fmla="*/ 27 w 57"/>
                  <a:gd name="T37" fmla="*/ 102 h 107"/>
                  <a:gd name="T38" fmla="*/ 28 w 57"/>
                  <a:gd name="T39" fmla="*/ 101 h 107"/>
                  <a:gd name="T40" fmla="*/ 28 w 57"/>
                  <a:gd name="T41" fmla="*/ 102 h 107"/>
                  <a:gd name="T42" fmla="*/ 27 w 57"/>
                  <a:gd name="T43" fmla="*/ 100 h 107"/>
                  <a:gd name="T44" fmla="*/ 28 w 57"/>
                  <a:gd name="T45" fmla="*/ 99 h 107"/>
                  <a:gd name="T46" fmla="*/ 28 w 57"/>
                  <a:gd name="T47" fmla="*/ 100 h 107"/>
                  <a:gd name="T48" fmla="*/ 28 w 57"/>
                  <a:gd name="T49" fmla="*/ 102 h 107"/>
                  <a:gd name="T50" fmla="*/ 30 w 57"/>
                  <a:gd name="T51" fmla="*/ 101 h 107"/>
                  <a:gd name="T52" fmla="*/ 30 w 57"/>
                  <a:gd name="T53" fmla="*/ 102 h 107"/>
                  <a:gd name="T54" fmla="*/ 28 w 57"/>
                  <a:gd name="T55" fmla="*/ 100 h 107"/>
                  <a:gd name="T56" fmla="*/ 30 w 57"/>
                  <a:gd name="T57" fmla="*/ 99 h 107"/>
                  <a:gd name="T58" fmla="*/ 30 w 57"/>
                  <a:gd name="T59" fmla="*/ 100 h 107"/>
                  <a:gd name="T60" fmla="*/ 48 w 57"/>
                  <a:gd name="T61" fmla="*/ 101 h 107"/>
                  <a:gd name="T62" fmla="*/ 47 w 57"/>
                  <a:gd name="T63" fmla="*/ 101 h 107"/>
                  <a:gd name="T64" fmla="*/ 46 w 57"/>
                  <a:gd name="T65" fmla="*/ 102 h 107"/>
                  <a:gd name="T66" fmla="*/ 46 w 57"/>
                  <a:gd name="T67" fmla="*/ 102 h 107"/>
                  <a:gd name="T68" fmla="*/ 46 w 57"/>
                  <a:gd name="T69" fmla="*/ 102 h 107"/>
                  <a:gd name="T70" fmla="*/ 46 w 57"/>
                  <a:gd name="T71" fmla="*/ 101 h 107"/>
                  <a:gd name="T72" fmla="*/ 46 w 57"/>
                  <a:gd name="T73" fmla="*/ 101 h 107"/>
                  <a:gd name="T74" fmla="*/ 47 w 57"/>
                  <a:gd name="T75" fmla="*/ 99 h 107"/>
                  <a:gd name="T76" fmla="*/ 49 w 57"/>
                  <a:gd name="T77" fmla="*/ 98 h 107"/>
                  <a:gd name="T78" fmla="*/ 50 w 57"/>
                  <a:gd name="T79" fmla="*/ 100 h 107"/>
                  <a:gd name="T80" fmla="*/ 5 w 57"/>
                  <a:gd name="T81" fmla="*/ 93 h 107"/>
                  <a:gd name="T82" fmla="*/ 52 w 57"/>
                  <a:gd name="T83" fmla="*/ 13 h 107"/>
                  <a:gd name="T84" fmla="*/ 52 w 57"/>
                  <a:gd name="T85" fmla="*/ 93 h 107"/>
                  <a:gd name="T86" fmla="*/ 48 w 57"/>
                  <a:gd name="T87" fmla="*/ 99 h 107"/>
                  <a:gd name="T88" fmla="*/ 48 w 57"/>
                  <a:gd name="T89" fmla="*/ 101 h 107"/>
                  <a:gd name="T90" fmla="*/ 49 w 57"/>
                  <a:gd name="T91" fmla="*/ 100 h 107"/>
                  <a:gd name="T92" fmla="*/ 48 w 57"/>
                  <a:gd name="T93" fmla="*/ 9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 h="107">
                    <a:moveTo>
                      <a:pt x="49" y="99"/>
                    </a:moveTo>
                    <a:cubicBezTo>
                      <a:pt x="49" y="99"/>
                      <a:pt x="49" y="99"/>
                      <a:pt x="48" y="99"/>
                    </a:cubicBezTo>
                    <a:cubicBezTo>
                      <a:pt x="48" y="99"/>
                      <a:pt x="48" y="99"/>
                      <a:pt x="48" y="99"/>
                    </a:cubicBezTo>
                    <a:cubicBezTo>
                      <a:pt x="48" y="99"/>
                      <a:pt x="47" y="99"/>
                      <a:pt x="47" y="99"/>
                    </a:cubicBezTo>
                    <a:cubicBezTo>
                      <a:pt x="47" y="100"/>
                      <a:pt x="47" y="101"/>
                      <a:pt x="48" y="101"/>
                    </a:cubicBezTo>
                    <a:cubicBezTo>
                      <a:pt x="48" y="101"/>
                      <a:pt x="48" y="101"/>
                      <a:pt x="48" y="101"/>
                    </a:cubicBezTo>
                    <a:cubicBezTo>
                      <a:pt x="49" y="101"/>
                      <a:pt x="49" y="100"/>
                      <a:pt x="49" y="100"/>
                    </a:cubicBezTo>
                    <a:cubicBezTo>
                      <a:pt x="49" y="100"/>
                      <a:pt x="49" y="99"/>
                      <a:pt x="49" y="99"/>
                    </a:cubicBezTo>
                    <a:close/>
                    <a:moveTo>
                      <a:pt x="49" y="99"/>
                    </a:moveTo>
                    <a:cubicBezTo>
                      <a:pt x="49" y="99"/>
                      <a:pt x="49" y="99"/>
                      <a:pt x="48" y="99"/>
                    </a:cubicBezTo>
                    <a:cubicBezTo>
                      <a:pt x="48" y="99"/>
                      <a:pt x="48" y="99"/>
                      <a:pt x="48" y="99"/>
                    </a:cubicBezTo>
                    <a:cubicBezTo>
                      <a:pt x="48" y="99"/>
                      <a:pt x="47" y="99"/>
                      <a:pt x="47" y="99"/>
                    </a:cubicBezTo>
                    <a:cubicBezTo>
                      <a:pt x="47" y="100"/>
                      <a:pt x="47" y="101"/>
                      <a:pt x="48" y="101"/>
                    </a:cubicBezTo>
                    <a:cubicBezTo>
                      <a:pt x="48" y="101"/>
                      <a:pt x="48" y="101"/>
                      <a:pt x="48" y="101"/>
                    </a:cubicBezTo>
                    <a:cubicBezTo>
                      <a:pt x="49" y="101"/>
                      <a:pt x="49" y="100"/>
                      <a:pt x="49" y="100"/>
                    </a:cubicBezTo>
                    <a:cubicBezTo>
                      <a:pt x="49" y="100"/>
                      <a:pt x="49" y="99"/>
                      <a:pt x="49" y="99"/>
                    </a:cubicBezTo>
                    <a:close/>
                    <a:moveTo>
                      <a:pt x="55" y="0"/>
                    </a:moveTo>
                    <a:cubicBezTo>
                      <a:pt x="55" y="0"/>
                      <a:pt x="55" y="0"/>
                      <a:pt x="2" y="0"/>
                    </a:cubicBezTo>
                    <a:cubicBezTo>
                      <a:pt x="1" y="0"/>
                      <a:pt x="0" y="1"/>
                      <a:pt x="0" y="3"/>
                    </a:cubicBezTo>
                    <a:cubicBezTo>
                      <a:pt x="0" y="105"/>
                      <a:pt x="0" y="105"/>
                      <a:pt x="0" y="105"/>
                    </a:cubicBezTo>
                    <a:cubicBezTo>
                      <a:pt x="0" y="106"/>
                      <a:pt x="1" y="107"/>
                      <a:pt x="2" y="107"/>
                    </a:cubicBezTo>
                    <a:cubicBezTo>
                      <a:pt x="2" y="107"/>
                      <a:pt x="2" y="107"/>
                      <a:pt x="55" y="107"/>
                    </a:cubicBezTo>
                    <a:cubicBezTo>
                      <a:pt x="56" y="107"/>
                      <a:pt x="57" y="106"/>
                      <a:pt x="57" y="105"/>
                    </a:cubicBezTo>
                    <a:cubicBezTo>
                      <a:pt x="57" y="3"/>
                      <a:pt x="57" y="3"/>
                      <a:pt x="57" y="3"/>
                    </a:cubicBezTo>
                    <a:cubicBezTo>
                      <a:pt x="57" y="1"/>
                      <a:pt x="56" y="0"/>
                      <a:pt x="55" y="0"/>
                    </a:cubicBezTo>
                    <a:close/>
                    <a:moveTo>
                      <a:pt x="11" y="101"/>
                    </a:moveTo>
                    <a:cubicBezTo>
                      <a:pt x="8" y="101"/>
                      <a:pt x="8" y="101"/>
                      <a:pt x="8" y="101"/>
                    </a:cubicBezTo>
                    <a:cubicBezTo>
                      <a:pt x="10" y="102"/>
                      <a:pt x="10" y="102"/>
                      <a:pt x="10" y="102"/>
                    </a:cubicBezTo>
                    <a:cubicBezTo>
                      <a:pt x="8" y="102"/>
                      <a:pt x="8" y="102"/>
                      <a:pt x="8" y="102"/>
                    </a:cubicBezTo>
                    <a:cubicBezTo>
                      <a:pt x="7" y="100"/>
                      <a:pt x="7" y="100"/>
                      <a:pt x="7" y="100"/>
                    </a:cubicBezTo>
                    <a:cubicBezTo>
                      <a:pt x="8" y="98"/>
                      <a:pt x="8" y="98"/>
                      <a:pt x="8" y="98"/>
                    </a:cubicBezTo>
                    <a:cubicBezTo>
                      <a:pt x="10" y="98"/>
                      <a:pt x="10" y="98"/>
                      <a:pt x="10" y="98"/>
                    </a:cubicBezTo>
                    <a:cubicBezTo>
                      <a:pt x="8" y="100"/>
                      <a:pt x="8" y="100"/>
                      <a:pt x="8" y="100"/>
                    </a:cubicBezTo>
                    <a:cubicBezTo>
                      <a:pt x="11" y="100"/>
                      <a:pt x="11" y="100"/>
                      <a:pt x="11" y="100"/>
                    </a:cubicBezTo>
                    <a:cubicBezTo>
                      <a:pt x="11" y="101"/>
                      <a:pt x="11" y="101"/>
                      <a:pt x="11" y="101"/>
                    </a:cubicBezTo>
                    <a:cubicBezTo>
                      <a:pt x="11" y="101"/>
                      <a:pt x="11" y="101"/>
                      <a:pt x="11" y="101"/>
                    </a:cubicBezTo>
                    <a:close/>
                    <a:moveTo>
                      <a:pt x="28" y="102"/>
                    </a:moveTo>
                    <a:cubicBezTo>
                      <a:pt x="27" y="102"/>
                      <a:pt x="27" y="102"/>
                      <a:pt x="27" y="102"/>
                    </a:cubicBezTo>
                    <a:cubicBezTo>
                      <a:pt x="27" y="101"/>
                      <a:pt x="27" y="101"/>
                      <a:pt x="27" y="101"/>
                    </a:cubicBezTo>
                    <a:cubicBezTo>
                      <a:pt x="28" y="101"/>
                      <a:pt x="28" y="101"/>
                      <a:pt x="28" y="101"/>
                    </a:cubicBezTo>
                    <a:cubicBezTo>
                      <a:pt x="28" y="102"/>
                      <a:pt x="28" y="102"/>
                      <a:pt x="28" y="102"/>
                    </a:cubicBezTo>
                    <a:cubicBezTo>
                      <a:pt x="28" y="102"/>
                      <a:pt x="28" y="102"/>
                      <a:pt x="28" y="102"/>
                    </a:cubicBezTo>
                    <a:close/>
                    <a:moveTo>
                      <a:pt x="28" y="100"/>
                    </a:moveTo>
                    <a:cubicBezTo>
                      <a:pt x="27" y="100"/>
                      <a:pt x="27" y="100"/>
                      <a:pt x="27" y="100"/>
                    </a:cubicBezTo>
                    <a:cubicBezTo>
                      <a:pt x="27" y="99"/>
                      <a:pt x="27" y="99"/>
                      <a:pt x="27" y="99"/>
                    </a:cubicBezTo>
                    <a:cubicBezTo>
                      <a:pt x="28" y="99"/>
                      <a:pt x="28" y="99"/>
                      <a:pt x="28" y="99"/>
                    </a:cubicBezTo>
                    <a:cubicBezTo>
                      <a:pt x="28" y="100"/>
                      <a:pt x="28" y="100"/>
                      <a:pt x="28" y="100"/>
                    </a:cubicBezTo>
                    <a:cubicBezTo>
                      <a:pt x="28" y="100"/>
                      <a:pt x="28" y="100"/>
                      <a:pt x="28" y="100"/>
                    </a:cubicBezTo>
                    <a:close/>
                    <a:moveTo>
                      <a:pt x="30" y="102"/>
                    </a:moveTo>
                    <a:cubicBezTo>
                      <a:pt x="28" y="102"/>
                      <a:pt x="28" y="102"/>
                      <a:pt x="28" y="102"/>
                    </a:cubicBezTo>
                    <a:cubicBezTo>
                      <a:pt x="28" y="101"/>
                      <a:pt x="28" y="101"/>
                      <a:pt x="28" y="101"/>
                    </a:cubicBezTo>
                    <a:cubicBezTo>
                      <a:pt x="30" y="101"/>
                      <a:pt x="30" y="101"/>
                      <a:pt x="30" y="101"/>
                    </a:cubicBezTo>
                    <a:cubicBezTo>
                      <a:pt x="30" y="102"/>
                      <a:pt x="30" y="102"/>
                      <a:pt x="30" y="102"/>
                    </a:cubicBezTo>
                    <a:cubicBezTo>
                      <a:pt x="30" y="102"/>
                      <a:pt x="30" y="102"/>
                      <a:pt x="30" y="102"/>
                    </a:cubicBezTo>
                    <a:close/>
                    <a:moveTo>
                      <a:pt x="30" y="100"/>
                    </a:moveTo>
                    <a:cubicBezTo>
                      <a:pt x="28" y="100"/>
                      <a:pt x="28" y="100"/>
                      <a:pt x="28" y="100"/>
                    </a:cubicBezTo>
                    <a:cubicBezTo>
                      <a:pt x="28" y="99"/>
                      <a:pt x="28" y="99"/>
                      <a:pt x="28" y="99"/>
                    </a:cubicBezTo>
                    <a:cubicBezTo>
                      <a:pt x="30" y="99"/>
                      <a:pt x="30" y="99"/>
                      <a:pt x="30" y="99"/>
                    </a:cubicBezTo>
                    <a:cubicBezTo>
                      <a:pt x="30" y="100"/>
                      <a:pt x="30" y="100"/>
                      <a:pt x="30" y="100"/>
                    </a:cubicBezTo>
                    <a:cubicBezTo>
                      <a:pt x="30" y="100"/>
                      <a:pt x="30" y="100"/>
                      <a:pt x="30" y="100"/>
                    </a:cubicBezTo>
                    <a:close/>
                    <a:moveTo>
                      <a:pt x="50" y="100"/>
                    </a:moveTo>
                    <a:cubicBezTo>
                      <a:pt x="50" y="101"/>
                      <a:pt x="49" y="101"/>
                      <a:pt x="48" y="101"/>
                    </a:cubicBezTo>
                    <a:cubicBezTo>
                      <a:pt x="48" y="101"/>
                      <a:pt x="48" y="101"/>
                      <a:pt x="48" y="101"/>
                    </a:cubicBezTo>
                    <a:cubicBezTo>
                      <a:pt x="48" y="101"/>
                      <a:pt x="48" y="101"/>
                      <a:pt x="47" y="101"/>
                    </a:cubicBezTo>
                    <a:cubicBezTo>
                      <a:pt x="47" y="101"/>
                      <a:pt x="47" y="101"/>
                      <a:pt x="46" y="102"/>
                    </a:cubicBezTo>
                    <a:cubicBezTo>
                      <a:pt x="46" y="102"/>
                      <a:pt x="46" y="102"/>
                      <a:pt x="46" y="102"/>
                    </a:cubicBezTo>
                    <a:cubicBezTo>
                      <a:pt x="46" y="102"/>
                      <a:pt x="46" y="102"/>
                      <a:pt x="46" y="102"/>
                    </a:cubicBezTo>
                    <a:cubicBezTo>
                      <a:pt x="45" y="102"/>
                      <a:pt x="45" y="102"/>
                      <a:pt x="46" y="102"/>
                    </a:cubicBezTo>
                    <a:cubicBezTo>
                      <a:pt x="46" y="102"/>
                      <a:pt x="46" y="102"/>
                      <a:pt x="46" y="102"/>
                    </a:cubicBezTo>
                    <a:cubicBezTo>
                      <a:pt x="46" y="102"/>
                      <a:pt x="46" y="102"/>
                      <a:pt x="46" y="102"/>
                    </a:cubicBezTo>
                    <a:cubicBezTo>
                      <a:pt x="46" y="102"/>
                      <a:pt x="46" y="102"/>
                      <a:pt x="46" y="101"/>
                    </a:cubicBezTo>
                    <a:cubicBezTo>
                      <a:pt x="46" y="101"/>
                      <a:pt x="46" y="101"/>
                      <a:pt x="46" y="101"/>
                    </a:cubicBezTo>
                    <a:cubicBezTo>
                      <a:pt x="46" y="101"/>
                      <a:pt x="46" y="101"/>
                      <a:pt x="46" y="101"/>
                    </a:cubicBezTo>
                    <a:cubicBezTo>
                      <a:pt x="46" y="101"/>
                      <a:pt x="46" y="101"/>
                      <a:pt x="46" y="101"/>
                    </a:cubicBezTo>
                    <a:cubicBezTo>
                      <a:pt x="47" y="100"/>
                      <a:pt x="47" y="100"/>
                      <a:pt x="47" y="100"/>
                    </a:cubicBezTo>
                    <a:cubicBezTo>
                      <a:pt x="47" y="100"/>
                      <a:pt x="47" y="100"/>
                      <a:pt x="47" y="99"/>
                    </a:cubicBezTo>
                    <a:cubicBezTo>
                      <a:pt x="47" y="99"/>
                      <a:pt x="47" y="98"/>
                      <a:pt x="48" y="98"/>
                    </a:cubicBezTo>
                    <a:cubicBezTo>
                      <a:pt x="48" y="98"/>
                      <a:pt x="48" y="98"/>
                      <a:pt x="49" y="98"/>
                    </a:cubicBezTo>
                    <a:cubicBezTo>
                      <a:pt x="49" y="98"/>
                      <a:pt x="49" y="98"/>
                      <a:pt x="50" y="99"/>
                    </a:cubicBezTo>
                    <a:cubicBezTo>
                      <a:pt x="50" y="99"/>
                      <a:pt x="50" y="100"/>
                      <a:pt x="50" y="100"/>
                    </a:cubicBezTo>
                    <a:close/>
                    <a:moveTo>
                      <a:pt x="52" y="93"/>
                    </a:moveTo>
                    <a:cubicBezTo>
                      <a:pt x="5" y="93"/>
                      <a:pt x="5" y="93"/>
                      <a:pt x="5" y="93"/>
                    </a:cubicBezTo>
                    <a:cubicBezTo>
                      <a:pt x="5" y="13"/>
                      <a:pt x="5" y="13"/>
                      <a:pt x="5" y="13"/>
                    </a:cubicBezTo>
                    <a:cubicBezTo>
                      <a:pt x="52" y="13"/>
                      <a:pt x="52" y="13"/>
                      <a:pt x="52" y="13"/>
                    </a:cubicBezTo>
                    <a:cubicBezTo>
                      <a:pt x="52" y="93"/>
                      <a:pt x="52" y="93"/>
                      <a:pt x="52" y="93"/>
                    </a:cubicBezTo>
                    <a:cubicBezTo>
                      <a:pt x="52" y="93"/>
                      <a:pt x="52" y="93"/>
                      <a:pt x="52" y="93"/>
                    </a:cubicBezTo>
                    <a:close/>
                    <a:moveTo>
                      <a:pt x="48" y="99"/>
                    </a:moveTo>
                    <a:cubicBezTo>
                      <a:pt x="48" y="99"/>
                      <a:pt x="48" y="99"/>
                      <a:pt x="48" y="99"/>
                    </a:cubicBezTo>
                    <a:cubicBezTo>
                      <a:pt x="48" y="99"/>
                      <a:pt x="47" y="99"/>
                      <a:pt x="47" y="99"/>
                    </a:cubicBezTo>
                    <a:cubicBezTo>
                      <a:pt x="47" y="100"/>
                      <a:pt x="47" y="101"/>
                      <a:pt x="48" y="101"/>
                    </a:cubicBezTo>
                    <a:cubicBezTo>
                      <a:pt x="48" y="101"/>
                      <a:pt x="48" y="101"/>
                      <a:pt x="48" y="101"/>
                    </a:cubicBezTo>
                    <a:cubicBezTo>
                      <a:pt x="49" y="101"/>
                      <a:pt x="49" y="100"/>
                      <a:pt x="49" y="100"/>
                    </a:cubicBezTo>
                    <a:cubicBezTo>
                      <a:pt x="49" y="100"/>
                      <a:pt x="49" y="99"/>
                      <a:pt x="49" y="99"/>
                    </a:cubicBezTo>
                    <a:cubicBezTo>
                      <a:pt x="49" y="99"/>
                      <a:pt x="49" y="99"/>
                      <a:pt x="48" y="99"/>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sp>
            <p:nvSpPr>
              <p:cNvPr id="43" name="Freeform 17"/>
              <p:cNvSpPr>
                <a:spLocks noEditPoints="1"/>
              </p:cNvSpPr>
              <p:nvPr/>
            </p:nvSpPr>
            <p:spPr bwMode="auto">
              <a:xfrm>
                <a:off x="2620" y="1463"/>
                <a:ext cx="467" cy="299"/>
              </a:xfrm>
              <a:custGeom>
                <a:avLst/>
                <a:gdLst>
                  <a:gd name="T0" fmla="*/ 190 w 195"/>
                  <a:gd name="T1" fmla="*/ 0 h 124"/>
                  <a:gd name="T2" fmla="*/ 5 w 195"/>
                  <a:gd name="T3" fmla="*/ 0 h 124"/>
                  <a:gd name="T4" fmla="*/ 0 w 195"/>
                  <a:gd name="T5" fmla="*/ 5 h 124"/>
                  <a:gd name="T6" fmla="*/ 0 w 195"/>
                  <a:gd name="T7" fmla="*/ 118 h 124"/>
                  <a:gd name="T8" fmla="*/ 5 w 195"/>
                  <a:gd name="T9" fmla="*/ 124 h 124"/>
                  <a:gd name="T10" fmla="*/ 190 w 195"/>
                  <a:gd name="T11" fmla="*/ 124 h 124"/>
                  <a:gd name="T12" fmla="*/ 195 w 195"/>
                  <a:gd name="T13" fmla="*/ 118 h 124"/>
                  <a:gd name="T14" fmla="*/ 195 w 195"/>
                  <a:gd name="T15" fmla="*/ 5 h 124"/>
                  <a:gd name="T16" fmla="*/ 190 w 195"/>
                  <a:gd name="T17" fmla="*/ 0 h 124"/>
                  <a:gd name="T18" fmla="*/ 97 w 195"/>
                  <a:gd name="T19" fmla="*/ 120 h 124"/>
                  <a:gd name="T20" fmla="*/ 94 w 195"/>
                  <a:gd name="T21" fmla="*/ 119 h 124"/>
                  <a:gd name="T22" fmla="*/ 94 w 195"/>
                  <a:gd name="T23" fmla="*/ 117 h 124"/>
                  <a:gd name="T24" fmla="*/ 97 w 195"/>
                  <a:gd name="T25" fmla="*/ 117 h 124"/>
                  <a:gd name="T26" fmla="*/ 97 w 195"/>
                  <a:gd name="T27" fmla="*/ 120 h 124"/>
                  <a:gd name="T28" fmla="*/ 97 w 195"/>
                  <a:gd name="T29" fmla="*/ 120 h 124"/>
                  <a:gd name="T30" fmla="*/ 97 w 195"/>
                  <a:gd name="T31" fmla="*/ 117 h 124"/>
                  <a:gd name="T32" fmla="*/ 94 w 195"/>
                  <a:gd name="T33" fmla="*/ 117 h 124"/>
                  <a:gd name="T34" fmla="*/ 94 w 195"/>
                  <a:gd name="T35" fmla="*/ 114 h 124"/>
                  <a:gd name="T36" fmla="*/ 97 w 195"/>
                  <a:gd name="T37" fmla="*/ 114 h 124"/>
                  <a:gd name="T38" fmla="*/ 97 w 195"/>
                  <a:gd name="T39" fmla="*/ 117 h 124"/>
                  <a:gd name="T40" fmla="*/ 97 w 195"/>
                  <a:gd name="T41" fmla="*/ 117 h 124"/>
                  <a:gd name="T42" fmla="*/ 101 w 195"/>
                  <a:gd name="T43" fmla="*/ 120 h 124"/>
                  <a:gd name="T44" fmla="*/ 98 w 195"/>
                  <a:gd name="T45" fmla="*/ 120 h 124"/>
                  <a:gd name="T46" fmla="*/ 98 w 195"/>
                  <a:gd name="T47" fmla="*/ 117 h 124"/>
                  <a:gd name="T48" fmla="*/ 101 w 195"/>
                  <a:gd name="T49" fmla="*/ 117 h 124"/>
                  <a:gd name="T50" fmla="*/ 101 w 195"/>
                  <a:gd name="T51" fmla="*/ 120 h 124"/>
                  <a:gd name="T52" fmla="*/ 101 w 195"/>
                  <a:gd name="T53" fmla="*/ 120 h 124"/>
                  <a:gd name="T54" fmla="*/ 101 w 195"/>
                  <a:gd name="T55" fmla="*/ 117 h 124"/>
                  <a:gd name="T56" fmla="*/ 98 w 195"/>
                  <a:gd name="T57" fmla="*/ 117 h 124"/>
                  <a:gd name="T58" fmla="*/ 98 w 195"/>
                  <a:gd name="T59" fmla="*/ 114 h 124"/>
                  <a:gd name="T60" fmla="*/ 101 w 195"/>
                  <a:gd name="T61" fmla="*/ 113 h 124"/>
                  <a:gd name="T62" fmla="*/ 101 w 195"/>
                  <a:gd name="T63" fmla="*/ 117 h 124"/>
                  <a:gd name="T64" fmla="*/ 101 w 195"/>
                  <a:gd name="T65" fmla="*/ 117 h 124"/>
                  <a:gd name="T66" fmla="*/ 184 w 195"/>
                  <a:gd name="T67" fmla="*/ 110 h 124"/>
                  <a:gd name="T68" fmla="*/ 11 w 195"/>
                  <a:gd name="T69" fmla="*/ 110 h 124"/>
                  <a:gd name="T70" fmla="*/ 11 w 195"/>
                  <a:gd name="T71" fmla="*/ 13 h 124"/>
                  <a:gd name="T72" fmla="*/ 184 w 195"/>
                  <a:gd name="T73" fmla="*/ 13 h 124"/>
                  <a:gd name="T74" fmla="*/ 184 w 195"/>
                  <a:gd name="T75" fmla="*/ 110 h 124"/>
                  <a:gd name="T76" fmla="*/ 184 w 195"/>
                  <a:gd name="T7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5" h="124">
                    <a:moveTo>
                      <a:pt x="190" y="0"/>
                    </a:moveTo>
                    <a:cubicBezTo>
                      <a:pt x="5" y="0"/>
                      <a:pt x="5" y="0"/>
                      <a:pt x="5" y="0"/>
                    </a:cubicBezTo>
                    <a:cubicBezTo>
                      <a:pt x="2" y="0"/>
                      <a:pt x="0" y="2"/>
                      <a:pt x="0" y="5"/>
                    </a:cubicBezTo>
                    <a:cubicBezTo>
                      <a:pt x="0" y="118"/>
                      <a:pt x="0" y="118"/>
                      <a:pt x="0" y="118"/>
                    </a:cubicBezTo>
                    <a:cubicBezTo>
                      <a:pt x="0" y="121"/>
                      <a:pt x="2" y="124"/>
                      <a:pt x="5" y="124"/>
                    </a:cubicBezTo>
                    <a:cubicBezTo>
                      <a:pt x="190" y="124"/>
                      <a:pt x="190" y="124"/>
                      <a:pt x="190" y="124"/>
                    </a:cubicBezTo>
                    <a:cubicBezTo>
                      <a:pt x="193" y="124"/>
                      <a:pt x="195" y="121"/>
                      <a:pt x="195" y="118"/>
                    </a:cubicBezTo>
                    <a:cubicBezTo>
                      <a:pt x="195" y="5"/>
                      <a:pt x="195" y="5"/>
                      <a:pt x="195" y="5"/>
                    </a:cubicBezTo>
                    <a:cubicBezTo>
                      <a:pt x="195" y="2"/>
                      <a:pt x="193" y="0"/>
                      <a:pt x="190" y="0"/>
                    </a:cubicBezTo>
                    <a:close/>
                    <a:moveTo>
                      <a:pt x="97" y="120"/>
                    </a:moveTo>
                    <a:cubicBezTo>
                      <a:pt x="94" y="119"/>
                      <a:pt x="94" y="119"/>
                      <a:pt x="94" y="119"/>
                    </a:cubicBezTo>
                    <a:cubicBezTo>
                      <a:pt x="94" y="117"/>
                      <a:pt x="94" y="117"/>
                      <a:pt x="94" y="117"/>
                    </a:cubicBezTo>
                    <a:cubicBezTo>
                      <a:pt x="97" y="117"/>
                      <a:pt x="97" y="117"/>
                      <a:pt x="97" y="117"/>
                    </a:cubicBezTo>
                    <a:cubicBezTo>
                      <a:pt x="97" y="120"/>
                      <a:pt x="97" y="120"/>
                      <a:pt x="97" y="120"/>
                    </a:cubicBezTo>
                    <a:cubicBezTo>
                      <a:pt x="97" y="120"/>
                      <a:pt x="97" y="120"/>
                      <a:pt x="97" y="120"/>
                    </a:cubicBezTo>
                    <a:close/>
                    <a:moveTo>
                      <a:pt x="97" y="117"/>
                    </a:moveTo>
                    <a:cubicBezTo>
                      <a:pt x="94" y="117"/>
                      <a:pt x="94" y="117"/>
                      <a:pt x="94" y="117"/>
                    </a:cubicBezTo>
                    <a:cubicBezTo>
                      <a:pt x="94" y="114"/>
                      <a:pt x="94" y="114"/>
                      <a:pt x="94" y="114"/>
                    </a:cubicBezTo>
                    <a:cubicBezTo>
                      <a:pt x="97" y="114"/>
                      <a:pt x="97" y="114"/>
                      <a:pt x="97" y="114"/>
                    </a:cubicBezTo>
                    <a:cubicBezTo>
                      <a:pt x="97" y="117"/>
                      <a:pt x="97" y="117"/>
                      <a:pt x="97" y="117"/>
                    </a:cubicBezTo>
                    <a:cubicBezTo>
                      <a:pt x="97" y="117"/>
                      <a:pt x="97" y="117"/>
                      <a:pt x="97" y="117"/>
                    </a:cubicBezTo>
                    <a:close/>
                    <a:moveTo>
                      <a:pt x="101" y="120"/>
                    </a:moveTo>
                    <a:cubicBezTo>
                      <a:pt x="98" y="120"/>
                      <a:pt x="98" y="120"/>
                      <a:pt x="98" y="120"/>
                    </a:cubicBezTo>
                    <a:cubicBezTo>
                      <a:pt x="98" y="117"/>
                      <a:pt x="98" y="117"/>
                      <a:pt x="98" y="117"/>
                    </a:cubicBezTo>
                    <a:cubicBezTo>
                      <a:pt x="101" y="117"/>
                      <a:pt x="101" y="117"/>
                      <a:pt x="101" y="117"/>
                    </a:cubicBezTo>
                    <a:cubicBezTo>
                      <a:pt x="101" y="120"/>
                      <a:pt x="101" y="120"/>
                      <a:pt x="101" y="120"/>
                    </a:cubicBezTo>
                    <a:cubicBezTo>
                      <a:pt x="101" y="120"/>
                      <a:pt x="101" y="120"/>
                      <a:pt x="101" y="120"/>
                    </a:cubicBezTo>
                    <a:close/>
                    <a:moveTo>
                      <a:pt x="101" y="117"/>
                    </a:moveTo>
                    <a:cubicBezTo>
                      <a:pt x="98" y="117"/>
                      <a:pt x="98" y="117"/>
                      <a:pt x="98" y="117"/>
                    </a:cubicBezTo>
                    <a:cubicBezTo>
                      <a:pt x="98" y="114"/>
                      <a:pt x="98" y="114"/>
                      <a:pt x="98" y="114"/>
                    </a:cubicBezTo>
                    <a:cubicBezTo>
                      <a:pt x="101" y="113"/>
                      <a:pt x="101" y="113"/>
                      <a:pt x="101" y="113"/>
                    </a:cubicBezTo>
                    <a:cubicBezTo>
                      <a:pt x="101" y="117"/>
                      <a:pt x="101" y="117"/>
                      <a:pt x="101" y="117"/>
                    </a:cubicBezTo>
                    <a:cubicBezTo>
                      <a:pt x="101" y="117"/>
                      <a:pt x="101" y="117"/>
                      <a:pt x="101" y="117"/>
                    </a:cubicBezTo>
                    <a:close/>
                    <a:moveTo>
                      <a:pt x="184" y="110"/>
                    </a:moveTo>
                    <a:cubicBezTo>
                      <a:pt x="11" y="110"/>
                      <a:pt x="11" y="110"/>
                      <a:pt x="11" y="110"/>
                    </a:cubicBezTo>
                    <a:cubicBezTo>
                      <a:pt x="11" y="13"/>
                      <a:pt x="11" y="13"/>
                      <a:pt x="11" y="13"/>
                    </a:cubicBezTo>
                    <a:cubicBezTo>
                      <a:pt x="184" y="13"/>
                      <a:pt x="184" y="13"/>
                      <a:pt x="184" y="13"/>
                    </a:cubicBezTo>
                    <a:cubicBezTo>
                      <a:pt x="184" y="110"/>
                      <a:pt x="184" y="110"/>
                      <a:pt x="184" y="110"/>
                    </a:cubicBezTo>
                    <a:cubicBezTo>
                      <a:pt x="184" y="110"/>
                      <a:pt x="184" y="110"/>
                      <a:pt x="184" y="11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sp>
            <p:nvSpPr>
              <p:cNvPr id="44" name="Rectangle 18"/>
              <p:cNvSpPr>
                <a:spLocks noChangeArrowheads="1"/>
              </p:cNvSpPr>
              <p:nvPr/>
            </p:nvSpPr>
            <p:spPr bwMode="auto">
              <a:xfrm>
                <a:off x="3020" y="1555"/>
                <a:ext cx="113" cy="1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grpSp>
      </p:grpSp>
      <p:grpSp>
        <p:nvGrpSpPr>
          <p:cNvPr id="60" name="Group 59"/>
          <p:cNvGrpSpPr/>
          <p:nvPr/>
        </p:nvGrpSpPr>
        <p:grpSpPr>
          <a:xfrm>
            <a:off x="6546731" y="4327978"/>
            <a:ext cx="3832720" cy="987963"/>
            <a:chOff x="5533502" y="3245983"/>
            <a:chExt cx="2874540" cy="740972"/>
          </a:xfrm>
        </p:grpSpPr>
        <p:sp>
          <p:nvSpPr>
            <p:cNvPr id="23" name="TextBox 22"/>
            <p:cNvSpPr txBox="1"/>
            <p:nvPr/>
          </p:nvSpPr>
          <p:spPr>
            <a:xfrm>
              <a:off x="5915127" y="3245983"/>
              <a:ext cx="2492915" cy="740972"/>
            </a:xfrm>
            <a:prstGeom prst="rect">
              <a:avLst/>
            </a:prstGeom>
            <a:noFill/>
          </p:spPr>
          <p:txBody>
            <a:bodyPr wrap="square" lIns="182880" tIns="146304" rIns="182880" bIns="146304" rtlCol="0">
              <a:spAutoFit/>
            </a:bodyPr>
            <a:lstStyle/>
            <a:p>
              <a:pPr defTabSz="1219170">
                <a:lnSpc>
                  <a:spcPct val="90000"/>
                </a:lnSpc>
                <a:spcAft>
                  <a:spcPts val="600"/>
                </a:spcAft>
              </a:pPr>
              <a:r>
                <a:rPr lang="en-US" sz="3200" kern="0" dirty="0">
                  <a:solidFill>
                    <a:schemeClr val="accent1"/>
                  </a:solidFill>
                  <a:latin typeface="Segoe UI Semibold" panose="020B0702040204020203" pitchFamily="34" charset="0"/>
                  <a:ea typeface="Segoe UI Black" panose="020B0A02040204020203" pitchFamily="34" charset="0"/>
                  <a:cs typeface="Segoe UI Semibold" panose="020B0702040204020203" pitchFamily="34" charset="0"/>
                </a:rPr>
                <a:t>2x</a:t>
              </a:r>
              <a:r>
                <a:rPr lang="en-US" sz="3200" kern="0" dirty="0">
                  <a:solidFill>
                    <a:schemeClr val="accent1"/>
                  </a:solidFill>
                  <a:latin typeface="Segoe UI"/>
                  <a:ea typeface="Segoe UI Black" panose="020B0A02040204020203" pitchFamily="34" charset="0"/>
                  <a:cs typeface="Segoe UI Black" panose="020B0A02040204020203" pitchFamily="34" charset="0"/>
                </a:rPr>
                <a:t> engagement</a:t>
              </a:r>
              <a:r>
                <a:rPr lang="en-US" sz="3200" kern="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
              </a:r>
              <a:br>
                <a:rPr lang="en-US" sz="3200" kern="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br>
              <a:r>
                <a:rPr lang="en-US" kern="0" dirty="0">
                  <a:solidFill>
                    <a:sysClr val="windowText" lastClr="000000"/>
                  </a:solidFill>
                  <a:latin typeface="Segoe UI"/>
                </a:rPr>
                <a:t>on the Windows Store*</a:t>
              </a:r>
            </a:p>
          </p:txBody>
        </p:sp>
        <p:grpSp>
          <p:nvGrpSpPr>
            <p:cNvPr id="50" name="Group 25"/>
            <p:cNvGrpSpPr>
              <a:grpSpLocks noChangeAspect="1"/>
            </p:cNvGrpSpPr>
            <p:nvPr/>
          </p:nvGrpSpPr>
          <p:grpSpPr bwMode="auto">
            <a:xfrm>
              <a:off x="5533502" y="3373842"/>
              <a:ext cx="368300" cy="481013"/>
              <a:chOff x="2852" y="2356"/>
              <a:chExt cx="232" cy="303"/>
            </a:xfrm>
            <a:solidFill>
              <a:schemeClr val="accent1"/>
            </a:solidFill>
          </p:grpSpPr>
          <p:sp>
            <p:nvSpPr>
              <p:cNvPr id="52" name="Freeform 26"/>
              <p:cNvSpPr>
                <a:spLocks/>
              </p:cNvSpPr>
              <p:nvPr/>
            </p:nvSpPr>
            <p:spPr bwMode="auto">
              <a:xfrm>
                <a:off x="2852" y="2390"/>
                <a:ext cx="115" cy="269"/>
              </a:xfrm>
              <a:custGeom>
                <a:avLst/>
                <a:gdLst>
                  <a:gd name="T0" fmla="*/ 56 w 115"/>
                  <a:gd name="T1" fmla="*/ 0 h 269"/>
                  <a:gd name="T2" fmla="*/ 115 w 115"/>
                  <a:gd name="T3" fmla="*/ 58 h 269"/>
                  <a:gd name="T4" fmla="*/ 85 w 115"/>
                  <a:gd name="T5" fmla="*/ 58 h 269"/>
                  <a:gd name="T6" fmla="*/ 85 w 115"/>
                  <a:gd name="T7" fmla="*/ 269 h 269"/>
                  <a:gd name="T8" fmla="*/ 27 w 115"/>
                  <a:gd name="T9" fmla="*/ 269 h 269"/>
                  <a:gd name="T10" fmla="*/ 27 w 115"/>
                  <a:gd name="T11" fmla="*/ 58 h 269"/>
                  <a:gd name="T12" fmla="*/ 0 w 115"/>
                  <a:gd name="T13" fmla="*/ 58 h 269"/>
                  <a:gd name="T14" fmla="*/ 56 w 115"/>
                  <a:gd name="T15" fmla="*/ 0 h 269"/>
                  <a:gd name="T16" fmla="*/ 56 w 115"/>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69">
                    <a:moveTo>
                      <a:pt x="56" y="0"/>
                    </a:moveTo>
                    <a:lnTo>
                      <a:pt x="115" y="58"/>
                    </a:lnTo>
                    <a:lnTo>
                      <a:pt x="85" y="58"/>
                    </a:lnTo>
                    <a:lnTo>
                      <a:pt x="85" y="269"/>
                    </a:lnTo>
                    <a:lnTo>
                      <a:pt x="27" y="269"/>
                    </a:lnTo>
                    <a:lnTo>
                      <a:pt x="27" y="58"/>
                    </a:lnTo>
                    <a:lnTo>
                      <a:pt x="0" y="58"/>
                    </a:lnTo>
                    <a:lnTo>
                      <a:pt x="56" y="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sp>
            <p:nvSpPr>
              <p:cNvPr id="53" name="Freeform 27"/>
              <p:cNvSpPr>
                <a:spLocks/>
              </p:cNvSpPr>
              <p:nvPr/>
            </p:nvSpPr>
            <p:spPr bwMode="auto">
              <a:xfrm>
                <a:off x="2969" y="2356"/>
                <a:ext cx="115" cy="303"/>
              </a:xfrm>
              <a:custGeom>
                <a:avLst/>
                <a:gdLst>
                  <a:gd name="T0" fmla="*/ 59 w 115"/>
                  <a:gd name="T1" fmla="*/ 0 h 303"/>
                  <a:gd name="T2" fmla="*/ 115 w 115"/>
                  <a:gd name="T3" fmla="*/ 56 h 303"/>
                  <a:gd name="T4" fmla="*/ 85 w 115"/>
                  <a:gd name="T5" fmla="*/ 56 h 303"/>
                  <a:gd name="T6" fmla="*/ 85 w 115"/>
                  <a:gd name="T7" fmla="*/ 303 h 303"/>
                  <a:gd name="T8" fmla="*/ 29 w 115"/>
                  <a:gd name="T9" fmla="*/ 303 h 303"/>
                  <a:gd name="T10" fmla="*/ 29 w 115"/>
                  <a:gd name="T11" fmla="*/ 56 h 303"/>
                  <a:gd name="T12" fmla="*/ 0 w 115"/>
                  <a:gd name="T13" fmla="*/ 56 h 303"/>
                  <a:gd name="T14" fmla="*/ 59 w 115"/>
                  <a:gd name="T15" fmla="*/ 0 h 303"/>
                  <a:gd name="T16" fmla="*/ 59 w 115"/>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303">
                    <a:moveTo>
                      <a:pt x="59" y="0"/>
                    </a:moveTo>
                    <a:lnTo>
                      <a:pt x="115" y="56"/>
                    </a:lnTo>
                    <a:lnTo>
                      <a:pt x="85" y="56"/>
                    </a:lnTo>
                    <a:lnTo>
                      <a:pt x="85" y="303"/>
                    </a:lnTo>
                    <a:lnTo>
                      <a:pt x="29" y="303"/>
                    </a:lnTo>
                    <a:lnTo>
                      <a:pt x="29" y="56"/>
                    </a:lnTo>
                    <a:lnTo>
                      <a:pt x="0" y="56"/>
                    </a:lnTo>
                    <a:lnTo>
                      <a:pt x="59"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grpSp>
      </p:grpSp>
      <p:grpSp>
        <p:nvGrpSpPr>
          <p:cNvPr id="61" name="Group 60"/>
          <p:cNvGrpSpPr/>
          <p:nvPr/>
        </p:nvGrpSpPr>
        <p:grpSpPr>
          <a:xfrm>
            <a:off x="6321080" y="5394855"/>
            <a:ext cx="4058371" cy="987963"/>
            <a:chOff x="5364264" y="4046139"/>
            <a:chExt cx="3043778" cy="740972"/>
          </a:xfrm>
        </p:grpSpPr>
        <p:sp>
          <p:nvSpPr>
            <p:cNvPr id="24" name="TextBox 23"/>
            <p:cNvSpPr txBox="1"/>
            <p:nvPr/>
          </p:nvSpPr>
          <p:spPr>
            <a:xfrm>
              <a:off x="5915127" y="4046139"/>
              <a:ext cx="2492915" cy="740972"/>
            </a:xfrm>
            <a:prstGeom prst="rect">
              <a:avLst/>
            </a:prstGeom>
            <a:noFill/>
          </p:spPr>
          <p:txBody>
            <a:bodyPr wrap="square" lIns="182880" tIns="146304" rIns="182880" bIns="146304" rtlCol="0">
              <a:spAutoFit/>
            </a:bodyPr>
            <a:lstStyle/>
            <a:p>
              <a:pPr defTabSz="1219170">
                <a:lnSpc>
                  <a:spcPct val="90000"/>
                </a:lnSpc>
                <a:spcAft>
                  <a:spcPts val="600"/>
                </a:spcAft>
              </a:pPr>
              <a:r>
                <a:rPr lang="en-US" sz="3200" kern="0" dirty="0">
                  <a:solidFill>
                    <a:schemeClr val="accent1"/>
                  </a:solidFill>
                  <a:latin typeface="Segoe UI Semibold" panose="020B0702040204020203" pitchFamily="34" charset="0"/>
                  <a:ea typeface="Segoe UI Black" panose="020B0A02040204020203" pitchFamily="34" charset="0"/>
                  <a:cs typeface="Segoe UI Semibold" panose="020B0702040204020203" pitchFamily="34" charset="0"/>
                </a:rPr>
                <a:t>4x</a:t>
              </a:r>
              <a:r>
                <a:rPr lang="en-US" sz="3200" kern="0" dirty="0">
                  <a:solidFill>
                    <a:schemeClr val="accent1"/>
                  </a:solidFill>
                  <a:latin typeface="Segoe UI"/>
                  <a:ea typeface="Segoe UI Black" panose="020B0A02040204020203" pitchFamily="34" charset="0"/>
                  <a:cs typeface="Segoe UI Black" panose="020B0A02040204020203" pitchFamily="34" charset="0"/>
                </a:rPr>
                <a:t> dev revenue</a:t>
              </a:r>
              <a:r>
                <a:rPr lang="en-US" sz="3200" kern="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t/>
              </a:r>
              <a:br>
                <a:rPr lang="en-US" sz="3200" kern="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br>
              <a:r>
                <a:rPr lang="en-US" kern="0" dirty="0">
                  <a:solidFill>
                    <a:sysClr val="windowText" lastClr="000000"/>
                  </a:solidFill>
                  <a:latin typeface="Segoe UI"/>
                </a:rPr>
                <a:t>per Windows 10 device*</a:t>
              </a:r>
            </a:p>
          </p:txBody>
        </p:sp>
        <p:sp>
          <p:nvSpPr>
            <p:cNvPr id="57" name="Freeform 31"/>
            <p:cNvSpPr>
              <a:spLocks noEditPoints="1"/>
            </p:cNvSpPr>
            <p:nvPr/>
          </p:nvSpPr>
          <p:spPr bwMode="auto">
            <a:xfrm>
              <a:off x="5364264" y="4210501"/>
              <a:ext cx="550863" cy="393700"/>
            </a:xfrm>
            <a:custGeom>
              <a:avLst/>
              <a:gdLst>
                <a:gd name="T0" fmla="*/ 0 w 144"/>
                <a:gd name="T1" fmla="*/ 88 h 102"/>
                <a:gd name="T2" fmla="*/ 144 w 144"/>
                <a:gd name="T3" fmla="*/ 88 h 102"/>
                <a:gd name="T4" fmla="*/ 144 w 144"/>
                <a:gd name="T5" fmla="*/ 102 h 102"/>
                <a:gd name="T6" fmla="*/ 0 w 144"/>
                <a:gd name="T7" fmla="*/ 102 h 102"/>
                <a:gd name="T8" fmla="*/ 0 w 144"/>
                <a:gd name="T9" fmla="*/ 88 h 102"/>
                <a:gd name="T10" fmla="*/ 144 w 144"/>
                <a:gd name="T11" fmla="*/ 0 h 102"/>
                <a:gd name="T12" fmla="*/ 141 w 144"/>
                <a:gd name="T13" fmla="*/ 24 h 102"/>
                <a:gd name="T14" fmla="*/ 136 w 144"/>
                <a:gd name="T15" fmla="*/ 19 h 102"/>
                <a:gd name="T16" fmla="*/ 86 w 144"/>
                <a:gd name="T17" fmla="*/ 69 h 102"/>
                <a:gd name="T18" fmla="*/ 86 w 144"/>
                <a:gd name="T19" fmla="*/ 69 h 102"/>
                <a:gd name="T20" fmla="*/ 86 w 144"/>
                <a:gd name="T21" fmla="*/ 69 h 102"/>
                <a:gd name="T22" fmla="*/ 73 w 144"/>
                <a:gd name="T23" fmla="*/ 57 h 102"/>
                <a:gd name="T24" fmla="*/ 73 w 144"/>
                <a:gd name="T25" fmla="*/ 57 h 102"/>
                <a:gd name="T26" fmla="*/ 55 w 144"/>
                <a:gd name="T27" fmla="*/ 38 h 102"/>
                <a:gd name="T28" fmla="*/ 14 w 144"/>
                <a:gd name="T29" fmla="*/ 79 h 102"/>
                <a:gd name="T30" fmla="*/ 13 w 144"/>
                <a:gd name="T31" fmla="*/ 80 h 102"/>
                <a:gd name="T32" fmla="*/ 13 w 144"/>
                <a:gd name="T33" fmla="*/ 80 h 102"/>
                <a:gd name="T34" fmla="*/ 13 w 144"/>
                <a:gd name="T35" fmla="*/ 81 h 102"/>
                <a:gd name="T36" fmla="*/ 13 w 144"/>
                <a:gd name="T37" fmla="*/ 80 h 102"/>
                <a:gd name="T38" fmla="*/ 11 w 144"/>
                <a:gd name="T39" fmla="*/ 81 h 102"/>
                <a:gd name="T40" fmla="*/ 8 w 144"/>
                <a:gd name="T41" fmla="*/ 82 h 102"/>
                <a:gd name="T42" fmla="*/ 0 w 144"/>
                <a:gd name="T43" fmla="*/ 74 h 102"/>
                <a:gd name="T44" fmla="*/ 1 w 144"/>
                <a:gd name="T45" fmla="*/ 71 h 102"/>
                <a:gd name="T46" fmla="*/ 2 w 144"/>
                <a:gd name="T47" fmla="*/ 70 h 102"/>
                <a:gd name="T48" fmla="*/ 2 w 144"/>
                <a:gd name="T49" fmla="*/ 70 h 102"/>
                <a:gd name="T50" fmla="*/ 55 w 144"/>
                <a:gd name="T51" fmla="*/ 17 h 102"/>
                <a:gd name="T52" fmla="*/ 55 w 144"/>
                <a:gd name="T53" fmla="*/ 17 h 102"/>
                <a:gd name="T54" fmla="*/ 55 w 144"/>
                <a:gd name="T55" fmla="*/ 17 h 102"/>
                <a:gd name="T56" fmla="*/ 67 w 144"/>
                <a:gd name="T57" fmla="*/ 29 h 102"/>
                <a:gd name="T58" fmla="*/ 67 w 144"/>
                <a:gd name="T59" fmla="*/ 29 h 102"/>
                <a:gd name="T60" fmla="*/ 86 w 144"/>
                <a:gd name="T61" fmla="*/ 48 h 102"/>
                <a:gd name="T62" fmla="*/ 125 w 144"/>
                <a:gd name="T63" fmla="*/ 8 h 102"/>
                <a:gd name="T64" fmla="*/ 120 w 144"/>
                <a:gd name="T65" fmla="*/ 3 h 102"/>
                <a:gd name="T66" fmla="*/ 144 w 14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02">
                  <a:moveTo>
                    <a:pt x="0" y="88"/>
                  </a:moveTo>
                  <a:cubicBezTo>
                    <a:pt x="144" y="88"/>
                    <a:pt x="144" y="88"/>
                    <a:pt x="144" y="88"/>
                  </a:cubicBezTo>
                  <a:cubicBezTo>
                    <a:pt x="144" y="102"/>
                    <a:pt x="144" y="102"/>
                    <a:pt x="144" y="102"/>
                  </a:cubicBezTo>
                  <a:cubicBezTo>
                    <a:pt x="0" y="102"/>
                    <a:pt x="0" y="102"/>
                    <a:pt x="0" y="102"/>
                  </a:cubicBezTo>
                  <a:cubicBezTo>
                    <a:pt x="0" y="88"/>
                    <a:pt x="0" y="88"/>
                    <a:pt x="0" y="88"/>
                  </a:cubicBezTo>
                  <a:close/>
                  <a:moveTo>
                    <a:pt x="144" y="0"/>
                  </a:moveTo>
                  <a:cubicBezTo>
                    <a:pt x="141" y="24"/>
                    <a:pt x="141" y="24"/>
                    <a:pt x="141" y="24"/>
                  </a:cubicBezTo>
                  <a:cubicBezTo>
                    <a:pt x="136" y="19"/>
                    <a:pt x="136" y="19"/>
                    <a:pt x="136" y="19"/>
                  </a:cubicBezTo>
                  <a:cubicBezTo>
                    <a:pt x="86" y="69"/>
                    <a:pt x="86" y="69"/>
                    <a:pt x="86" y="69"/>
                  </a:cubicBezTo>
                  <a:cubicBezTo>
                    <a:pt x="86" y="69"/>
                    <a:pt x="86" y="69"/>
                    <a:pt x="86" y="69"/>
                  </a:cubicBezTo>
                  <a:cubicBezTo>
                    <a:pt x="86" y="69"/>
                    <a:pt x="86" y="69"/>
                    <a:pt x="86" y="69"/>
                  </a:cubicBezTo>
                  <a:cubicBezTo>
                    <a:pt x="73" y="57"/>
                    <a:pt x="73" y="57"/>
                    <a:pt x="73" y="57"/>
                  </a:cubicBezTo>
                  <a:cubicBezTo>
                    <a:pt x="73" y="57"/>
                    <a:pt x="73" y="57"/>
                    <a:pt x="73" y="57"/>
                  </a:cubicBezTo>
                  <a:cubicBezTo>
                    <a:pt x="55" y="38"/>
                    <a:pt x="55" y="38"/>
                    <a:pt x="55" y="38"/>
                  </a:cubicBezTo>
                  <a:cubicBezTo>
                    <a:pt x="14" y="79"/>
                    <a:pt x="14" y="79"/>
                    <a:pt x="14" y="79"/>
                  </a:cubicBezTo>
                  <a:cubicBezTo>
                    <a:pt x="13" y="80"/>
                    <a:pt x="13" y="80"/>
                    <a:pt x="13" y="80"/>
                  </a:cubicBezTo>
                  <a:cubicBezTo>
                    <a:pt x="13" y="80"/>
                    <a:pt x="13" y="80"/>
                    <a:pt x="13" y="80"/>
                  </a:cubicBezTo>
                  <a:cubicBezTo>
                    <a:pt x="13" y="81"/>
                    <a:pt x="13" y="81"/>
                    <a:pt x="13" y="81"/>
                  </a:cubicBezTo>
                  <a:cubicBezTo>
                    <a:pt x="13" y="80"/>
                    <a:pt x="13" y="80"/>
                    <a:pt x="13" y="80"/>
                  </a:cubicBezTo>
                  <a:cubicBezTo>
                    <a:pt x="11" y="81"/>
                    <a:pt x="11" y="81"/>
                    <a:pt x="11" y="81"/>
                  </a:cubicBezTo>
                  <a:cubicBezTo>
                    <a:pt x="10" y="82"/>
                    <a:pt x="9" y="82"/>
                    <a:pt x="8" y="82"/>
                  </a:cubicBezTo>
                  <a:cubicBezTo>
                    <a:pt x="4" y="82"/>
                    <a:pt x="0" y="79"/>
                    <a:pt x="0" y="74"/>
                  </a:cubicBezTo>
                  <a:cubicBezTo>
                    <a:pt x="0" y="73"/>
                    <a:pt x="0" y="72"/>
                    <a:pt x="1" y="71"/>
                  </a:cubicBezTo>
                  <a:cubicBezTo>
                    <a:pt x="2" y="70"/>
                    <a:pt x="2" y="70"/>
                    <a:pt x="2" y="70"/>
                  </a:cubicBezTo>
                  <a:cubicBezTo>
                    <a:pt x="2" y="70"/>
                    <a:pt x="2" y="70"/>
                    <a:pt x="2" y="70"/>
                  </a:cubicBezTo>
                  <a:cubicBezTo>
                    <a:pt x="55" y="17"/>
                    <a:pt x="55" y="17"/>
                    <a:pt x="55" y="17"/>
                  </a:cubicBezTo>
                  <a:cubicBezTo>
                    <a:pt x="55" y="17"/>
                    <a:pt x="55" y="17"/>
                    <a:pt x="55" y="17"/>
                  </a:cubicBezTo>
                  <a:cubicBezTo>
                    <a:pt x="55" y="17"/>
                    <a:pt x="55" y="17"/>
                    <a:pt x="55" y="17"/>
                  </a:cubicBezTo>
                  <a:cubicBezTo>
                    <a:pt x="67" y="29"/>
                    <a:pt x="67" y="29"/>
                    <a:pt x="67" y="29"/>
                  </a:cubicBezTo>
                  <a:cubicBezTo>
                    <a:pt x="67" y="29"/>
                    <a:pt x="67" y="29"/>
                    <a:pt x="67" y="29"/>
                  </a:cubicBezTo>
                  <a:cubicBezTo>
                    <a:pt x="86" y="48"/>
                    <a:pt x="86" y="48"/>
                    <a:pt x="86" y="48"/>
                  </a:cubicBezTo>
                  <a:cubicBezTo>
                    <a:pt x="125" y="8"/>
                    <a:pt x="125" y="8"/>
                    <a:pt x="125" y="8"/>
                  </a:cubicBezTo>
                  <a:cubicBezTo>
                    <a:pt x="120" y="3"/>
                    <a:pt x="120" y="3"/>
                    <a:pt x="120" y="3"/>
                  </a:cubicBezTo>
                  <a:cubicBezTo>
                    <a:pt x="144" y="0"/>
                    <a:pt x="144" y="0"/>
                    <a:pt x="144" y="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defTabSz="1219170"/>
              <a:endParaRPr lang="en-US" sz="2400" kern="0">
                <a:solidFill>
                  <a:sysClr val="windowText" lastClr="000000"/>
                </a:solidFill>
              </a:endParaRPr>
            </a:p>
          </p:txBody>
        </p:sp>
      </p:grpSp>
      <p:sp>
        <p:nvSpPr>
          <p:cNvPr id="3" name="Rectangle 2"/>
          <p:cNvSpPr/>
          <p:nvPr/>
        </p:nvSpPr>
        <p:spPr>
          <a:xfrm>
            <a:off x="10098159" y="6492504"/>
            <a:ext cx="2093843" cy="276999"/>
          </a:xfrm>
          <a:prstGeom prst="rect">
            <a:avLst/>
          </a:prstGeom>
        </p:spPr>
        <p:txBody>
          <a:bodyPr wrap="none" anchor="b">
            <a:spAutoFit/>
          </a:bodyPr>
          <a:lstStyle/>
          <a:p>
            <a:pPr marL="0" lvl="1" algn="r" defTabSz="1219170">
              <a:spcBef>
                <a:spcPts val="3200"/>
              </a:spcBef>
            </a:pPr>
            <a:r>
              <a:rPr lang="en-US" sz="1200" kern="0" dirty="0">
                <a:solidFill>
                  <a:sysClr val="windowText" lastClr="000000"/>
                </a:solidFill>
              </a:rPr>
              <a:t>* Compared to Windows 8.1</a:t>
            </a:r>
            <a:endParaRPr lang="en-US" sz="1467" kern="0" dirty="0">
              <a:solidFill>
                <a:sysClr val="windowText" lastClr="000000"/>
              </a:solidFill>
            </a:endParaRPr>
          </a:p>
        </p:txBody>
      </p:sp>
      <p:sp>
        <p:nvSpPr>
          <p:cNvPr id="37" name="TextBox 36"/>
          <p:cNvSpPr txBox="1"/>
          <p:nvPr/>
        </p:nvSpPr>
        <p:spPr>
          <a:xfrm>
            <a:off x="441066" y="1535725"/>
            <a:ext cx="2004725" cy="794064"/>
          </a:xfrm>
          <a:prstGeom prst="rect">
            <a:avLst/>
          </a:prstGeom>
          <a:noFill/>
        </p:spPr>
        <p:txBody>
          <a:bodyPr wrap="square" lIns="182880" tIns="146304" rIns="182880" bIns="146304" rtlCol="0">
            <a:spAutoFit/>
          </a:bodyPr>
          <a:lstStyle/>
          <a:p>
            <a:pPr defTabSz="1219170">
              <a:lnSpc>
                <a:spcPct val="90000"/>
              </a:lnSpc>
              <a:spcBef>
                <a:spcPts val="800"/>
              </a:spcBef>
            </a:pPr>
            <a:r>
              <a:rPr lang="en-US" kern="0" dirty="0" smtClean="0">
                <a:solidFill>
                  <a:schemeClr val="accent1">
                    <a:lumMod val="75000"/>
                  </a:schemeClr>
                </a:solidFill>
                <a:latin typeface="Segoe UI Semilight" panose="020B0402040204020203" pitchFamily="34" charset="0"/>
                <a:cs typeface="Segoe UI Semilight" panose="020B0402040204020203" pitchFamily="34" charset="0"/>
              </a:rPr>
              <a:t>Version 10.0</a:t>
            </a:r>
            <a:br>
              <a:rPr lang="en-US" kern="0" dirty="0" smtClean="0">
                <a:solidFill>
                  <a:schemeClr val="accent1">
                    <a:lumMod val="75000"/>
                  </a:schemeClr>
                </a:solidFill>
                <a:latin typeface="Segoe UI Semilight" panose="020B0402040204020203" pitchFamily="34" charset="0"/>
                <a:cs typeface="Segoe UI Semilight" panose="020B0402040204020203" pitchFamily="34" charset="0"/>
              </a:rPr>
            </a:br>
            <a:r>
              <a:rPr lang="en-US" kern="0" dirty="0" smtClean="0">
                <a:solidFill>
                  <a:schemeClr val="accent1">
                    <a:lumMod val="75000"/>
                  </a:schemeClr>
                </a:solidFill>
                <a:latin typeface="Segoe UI Semilight" panose="020B0402040204020203" pitchFamily="34" charset="0"/>
                <a:cs typeface="Segoe UI Semilight" panose="020B0402040204020203" pitchFamily="34" charset="0"/>
              </a:rPr>
              <a:t>Build 10240</a:t>
            </a:r>
            <a:endParaRPr lang="en-US" kern="0" dirty="0">
              <a:solidFill>
                <a:schemeClr val="accent1">
                  <a:lumMod val="7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82020571"/>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par>
                                <p:cTn id="28" presetID="22" presetClass="entr" presetSubtype="8" fill="hold" nodeType="withEffect">
                                  <p:stCondLst>
                                    <p:cond delay="250"/>
                                  </p:stCondLst>
                                  <p:childTnLst>
                                    <p:set>
                                      <p:cBhvr>
                                        <p:cTn id="29" dur="1" fill="hold">
                                          <p:stCondLst>
                                            <p:cond delay="0"/>
                                          </p:stCondLst>
                                        </p:cTn>
                                        <p:tgtEl>
                                          <p:spTgt spid="59"/>
                                        </p:tgtEl>
                                        <p:attrNameLst>
                                          <p:attrName>style.visibility</p:attrName>
                                        </p:attrNameLst>
                                      </p:cBhvr>
                                      <p:to>
                                        <p:strVal val="visible"/>
                                      </p:to>
                                    </p:set>
                                    <p:animEffect transition="in" filter="wipe(left)">
                                      <p:cBhvr>
                                        <p:cTn id="30" dur="500"/>
                                        <p:tgtEl>
                                          <p:spTgt spid="59"/>
                                        </p:tgtEl>
                                      </p:cBhvr>
                                    </p:animEffect>
                                  </p:childTnLst>
                                </p:cTn>
                              </p:par>
                              <p:par>
                                <p:cTn id="31" presetID="22" presetClass="entr" presetSubtype="8" fill="hold" nodeType="withEffect">
                                  <p:stCondLst>
                                    <p:cond delay="50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22" presetClass="entr" presetSubtype="8" fill="hold" nodeType="withEffect">
                                  <p:stCondLst>
                                    <p:cond delay="750"/>
                                  </p:stCondLst>
                                  <p:childTnLst>
                                    <p:set>
                                      <p:cBhvr>
                                        <p:cTn id="35" dur="1" fill="hold">
                                          <p:stCondLst>
                                            <p:cond delay="0"/>
                                          </p:stCondLst>
                                        </p:cTn>
                                        <p:tgtEl>
                                          <p:spTgt spid="61"/>
                                        </p:tgtEl>
                                        <p:attrNameLst>
                                          <p:attrName>style.visibility</p:attrName>
                                        </p:attrNameLst>
                                      </p:cBhvr>
                                      <p:to>
                                        <p:strVal val="visible"/>
                                      </p:to>
                                    </p:set>
                                    <p:animEffect transition="in" filter="wipe(left)">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par>
                          <p:cTn id="40" fill="hold">
                            <p:stCondLst>
                              <p:cond delay="1250"/>
                            </p:stCondLst>
                            <p:childTnLst>
                              <p:par>
                                <p:cTn id="41" presetID="1"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 grpId="0"/>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007073"/>
            <a:ext cx="11637012" cy="2843855"/>
          </a:xfrm>
        </p:spPr>
        <p:txBody>
          <a:bodyPr/>
          <a:lstStyle/>
          <a:p>
            <a:r>
              <a:rPr lang="en-US" sz="4800" dirty="0" smtClean="0">
                <a:latin typeface="Segoe UI Light" panose="020B0502040204020203" pitchFamily="34" charset="0"/>
                <a:cs typeface="Segoe UI Light" panose="020B0502040204020203" pitchFamily="34" charset="0"/>
              </a:rPr>
              <a:t>If your app package will run on multiple versions, and you use APIs from a later SDK version than your </a:t>
            </a:r>
            <a:r>
              <a:rPr lang="en-US" sz="4800" dirty="0" err="1" smtClean="0">
                <a:latin typeface="Segoe UI Light" panose="020B0502040204020203" pitchFamily="34" charset="0"/>
                <a:cs typeface="Segoe UI Light" panose="020B0502040204020203" pitchFamily="34" charset="0"/>
              </a:rPr>
              <a:t>MinVersion</a:t>
            </a:r>
            <a:r>
              <a:rPr lang="en-US" sz="4800" dirty="0" smtClean="0">
                <a:latin typeface="Segoe UI Light" panose="020B0502040204020203" pitchFamily="34" charset="0"/>
                <a:cs typeface="Segoe UI Light" panose="020B0502040204020203" pitchFamily="34" charset="0"/>
              </a:rPr>
              <a:t>, you must gate calls using API feature detection</a:t>
            </a:r>
            <a:endParaRPr lang="en-US"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99495621"/>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a:xfrm>
            <a:off x="266921" y="1534585"/>
            <a:ext cx="11653523" cy="3804888"/>
          </a:xfrm>
        </p:spPr>
        <p:txBody>
          <a:bodyPr/>
          <a:lstStyle/>
          <a:p>
            <a:r>
              <a:rPr lang="en-GB" dirty="0"/>
              <a:t>Use </a:t>
            </a:r>
            <a:r>
              <a:rPr lang="en-GB" dirty="0" smtClean="0"/>
              <a:t>feature detection (i.e. Adaptive Code) </a:t>
            </a:r>
            <a:r>
              <a:rPr lang="en-GB" dirty="0"/>
              <a:t>to light-up </a:t>
            </a:r>
            <a:r>
              <a:rPr lang="en-GB" dirty="0" smtClean="0"/>
              <a:t>your </a:t>
            </a:r>
            <a:r>
              <a:rPr lang="en-GB" dirty="0"/>
              <a:t>app </a:t>
            </a:r>
            <a:r>
              <a:rPr lang="en-GB" dirty="0" smtClean="0"/>
              <a:t>with new APIs if you still want your package to run on down-level devices</a:t>
            </a:r>
            <a:endParaRPr lang="en-GB" dirty="0"/>
          </a:p>
          <a:p>
            <a:endParaRPr lang="en-GB" dirty="0"/>
          </a:p>
          <a:p>
            <a:endParaRPr lang="en-GB" dirty="0"/>
          </a:p>
          <a:p>
            <a:endParaRPr lang="en-GB" dirty="0"/>
          </a:p>
        </p:txBody>
      </p:sp>
      <p:sp>
        <p:nvSpPr>
          <p:cNvPr id="4" name="Rectangle 3"/>
          <p:cNvSpPr/>
          <p:nvPr/>
        </p:nvSpPr>
        <p:spPr>
          <a:xfrm>
            <a:off x="0" y="3813778"/>
            <a:ext cx="11853949"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137033" bIns="109626" numCol="1" spcCol="0" rtlCol="0" fromWordArt="0" anchor="t" anchorCtr="0" forceAA="0" compatLnSpc="1">
            <a:prstTxWarp prst="textNoShape">
              <a:avLst/>
            </a:prstTxWarp>
            <a:noAutofit/>
          </a:bodyPr>
          <a:lstStyle/>
          <a:p>
            <a:pPr marL="461535" lvl="3">
              <a:lnSpc>
                <a:spcPct val="107000"/>
              </a:lnSpc>
            </a:pPr>
            <a:r>
              <a:rPr lang="en-US"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Windows.Graphics.Display.DisplayInformation.DiagonalSizeInInches"</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var</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diagSz</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b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Windows.Graphics.Display.</a:t>
            </a:r>
            <a:r>
              <a:rPr lang="en-US"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DisplayInformation</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.GetForCurrentView</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DiagonalSizeInInches</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dirty="0">
              <a:solidFill>
                <a:srgbClr val="000000"/>
              </a:solidFill>
              <a:latin typeface="Consolas" panose="020B0609020204030204" pitchFamily="49" charset="0"/>
              <a:ea typeface="Calibri" panose="020F0502020204030204" pitchFamily="34" charset="0"/>
              <a:cs typeface="Arial" panose="020B0604020202020204" pitchFamily="34" charset="0"/>
            </a:endParaRPr>
          </a:p>
          <a:p>
            <a:pPr marL="461535" lvl="4">
              <a:lnSpc>
                <a:spcPct val="107000"/>
              </a:lnSpc>
            </a:pP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266921" y="4111273"/>
            <a:ext cx="8785639" cy="48566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2107935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5636" y="1189176"/>
            <a:ext cx="5828779" cy="4022930"/>
          </a:xfrm>
          <a:prstGeom prst="rect">
            <a:avLst/>
          </a:prstGeom>
        </p:spPr>
      </p:pic>
      <p:sp>
        <p:nvSpPr>
          <p:cNvPr id="2" name="Title 1"/>
          <p:cNvSpPr>
            <a:spLocks noGrp="1"/>
          </p:cNvSpPr>
          <p:nvPr>
            <p:ph type="title"/>
          </p:nvPr>
        </p:nvSpPr>
        <p:spPr/>
        <p:txBody>
          <a:bodyPr/>
          <a:lstStyle/>
          <a:p>
            <a:r>
              <a:rPr lang="en-GB" dirty="0" err="1" smtClean="0"/>
              <a:t>PlatformSpecific.Analyzer</a:t>
            </a:r>
            <a:r>
              <a:rPr lang="en-GB" dirty="0" smtClean="0"/>
              <a:t> NuGet package</a:t>
            </a:r>
            <a:endParaRPr lang="en-GB" dirty="0"/>
          </a:p>
        </p:txBody>
      </p:sp>
      <p:pic>
        <p:nvPicPr>
          <p:cNvPr id="7" name="Picture 6"/>
          <p:cNvPicPr>
            <a:picLocks noChangeAspect="1"/>
          </p:cNvPicPr>
          <p:nvPr/>
        </p:nvPicPr>
        <p:blipFill>
          <a:blip r:embed="rId3"/>
          <a:stretch>
            <a:fillRect/>
          </a:stretch>
        </p:blipFill>
        <p:spPr>
          <a:xfrm>
            <a:off x="1620983" y="3935261"/>
            <a:ext cx="9880628" cy="1977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20759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en-US" dirty="0" smtClean="0"/>
              <a:t>Demo: Using </a:t>
            </a:r>
            <a:r>
              <a:rPr lang="en-US" smtClean="0"/>
              <a:t>Feature Detection </a:t>
            </a:r>
            <a:endParaRPr lang="en-US" dirty="0"/>
          </a:p>
        </p:txBody>
      </p:sp>
      <p:sp>
        <p:nvSpPr>
          <p:cNvPr id="4" name="Text Placeholder 3"/>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82250527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Advanced Versioning</a:t>
            </a:r>
            <a:endParaRPr lang="en-GB" dirty="0"/>
          </a:p>
        </p:txBody>
      </p:sp>
    </p:spTree>
    <p:extLst>
      <p:ext uri="{BB962C8B-B14F-4D97-AF65-F5344CB8AC3E}">
        <p14:creationId xmlns:p14="http://schemas.microsoft.com/office/powerpoint/2010/main" val="29896799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Dependencies in AppxManifest.xml</a:t>
            </a:r>
            <a:endParaRPr lang="en-GB" dirty="0"/>
          </a:p>
        </p:txBody>
      </p:sp>
      <p:sp>
        <p:nvSpPr>
          <p:cNvPr id="3" name="Text Placeholder 2"/>
          <p:cNvSpPr>
            <a:spLocks noGrp="1"/>
          </p:cNvSpPr>
          <p:nvPr>
            <p:ph type="body" sz="quarter" idx="10"/>
          </p:nvPr>
        </p:nvSpPr>
        <p:spPr>
          <a:xfrm>
            <a:off x="269239" y="1189177"/>
            <a:ext cx="11653523" cy="2842830"/>
          </a:xfrm>
        </p:spPr>
        <p:txBody>
          <a:bodyPr/>
          <a:lstStyle/>
          <a:p>
            <a:r>
              <a:rPr lang="en-GB" sz="3600" dirty="0" smtClean="0"/>
              <a:t>By default, Project properties versions sets dependencies declared in Appxmanifest.xml </a:t>
            </a:r>
            <a:br>
              <a:rPr lang="en-GB" sz="3600" dirty="0" smtClean="0"/>
            </a:br>
            <a:r>
              <a:rPr lang="en-GB" sz="3600" dirty="0" smtClean="0"/>
              <a:t>- But only if your </a:t>
            </a:r>
            <a:r>
              <a:rPr lang="en-GB" sz="3600" dirty="0" err="1" smtClean="0"/>
              <a:t>Package.Appxmanifest</a:t>
            </a:r>
            <a:r>
              <a:rPr lang="en-GB" sz="3600" dirty="0" smtClean="0"/>
              <a:t> declares a </a:t>
            </a:r>
            <a:r>
              <a:rPr lang="en-GB" sz="3600" dirty="0" err="1" smtClean="0"/>
              <a:t>TargetDeviceFamily</a:t>
            </a:r>
            <a:r>
              <a:rPr lang="en-GB" sz="3600" dirty="0" smtClean="0"/>
              <a:t> dependency on </a:t>
            </a:r>
            <a:r>
              <a:rPr lang="en-GB" sz="3600" dirty="0" err="1" smtClean="0"/>
              <a:t>Windows.Universal</a:t>
            </a:r>
            <a:endParaRPr lang="en-GB" sz="3600" dirty="0" smtClean="0"/>
          </a:p>
          <a:p>
            <a:pPr lvl="1"/>
            <a:r>
              <a:rPr lang="en-GB" dirty="0" smtClean="0"/>
              <a:t>Created during project build – in /bin/debug or /bin/release</a:t>
            </a:r>
          </a:p>
          <a:p>
            <a:pPr lvl="1"/>
            <a:r>
              <a:rPr lang="en-GB" dirty="0" smtClean="0"/>
              <a:t>AppxManifest.xml is the built version of </a:t>
            </a:r>
            <a:r>
              <a:rPr lang="en-GB" dirty="0" err="1" smtClean="0"/>
              <a:t>Package.appxmanifest</a:t>
            </a:r>
            <a:endParaRPr lang="en-GB" dirty="0"/>
          </a:p>
        </p:txBody>
      </p:sp>
      <p:sp>
        <p:nvSpPr>
          <p:cNvPr id="4" name="Content Placeholder 2"/>
          <p:cNvSpPr txBox="1">
            <a:spLocks/>
          </p:cNvSpPr>
          <p:nvPr/>
        </p:nvSpPr>
        <p:spPr>
          <a:xfrm>
            <a:off x="6308549" y="4698551"/>
            <a:ext cx="6290775" cy="1846659"/>
          </a:xfrm>
          <a:prstGeom prst="rect">
            <a:avLst/>
          </a:prstGeom>
        </p:spPr>
        <p:txBody>
          <a:bodyPr vert="horz" wrap="square" lIns="146304" tIns="91440" rIns="146304" bIns="91440"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&lt;</a:t>
            </a:r>
            <a:r>
              <a:rPr lang="en-US" sz="2000" dirty="0" smtClean="0">
                <a:solidFill>
                  <a:srgbClr val="A31515"/>
                </a:solidFill>
                <a:highlight>
                  <a:srgbClr val="FFFFFF"/>
                </a:highlight>
                <a:latin typeface="Consolas" panose="020B0609020204030204" pitchFamily="49" charset="0"/>
              </a:rPr>
              <a:t>Dependencies</a:t>
            </a:r>
            <a:r>
              <a:rPr lang="en-US" sz="2000" dirty="0" smtClean="0">
                <a:solidFill>
                  <a:srgbClr val="0000FF"/>
                </a:solidFill>
                <a:highlight>
                  <a:srgbClr val="FFFFFF"/>
                </a:highlight>
                <a:latin typeface="Consolas" panose="020B0609020204030204" pitchFamily="49" charset="0"/>
              </a:rPr>
              <a:t>&gt;</a:t>
            </a:r>
            <a:endParaRPr lang="en-US" sz="2000" dirty="0" smtClean="0">
              <a:solidFill>
                <a:srgbClr val="A31515"/>
              </a:solidFill>
              <a:highlight>
                <a:srgbClr val="FFFFFF"/>
              </a:highlight>
              <a:latin typeface="Consolas" panose="020B0609020204030204" pitchFamily="49" charset="0"/>
            </a:endParaRPr>
          </a:p>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TargetDeviceFamily</a:t>
            </a:r>
            <a:endParaRPr lang="en-US" sz="2000" dirty="0" smtClean="0">
              <a:solidFill>
                <a:srgbClr val="A31515"/>
              </a:solidFill>
              <a:highlight>
                <a:srgbClr val="FFFFFF"/>
              </a:highlight>
              <a:latin typeface="Consolas" panose="020B0609020204030204" pitchFamily="49" charset="0"/>
            </a:endParaRPr>
          </a:p>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Name</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Windows.Universal</a:t>
            </a:r>
            <a:r>
              <a:rPr lang="en-US" sz="2000" dirty="0" smtClean="0">
                <a:solidFill>
                  <a:srgbClr val="000000"/>
                </a:solidFill>
                <a:highlight>
                  <a:srgbClr val="FFFFFF"/>
                </a:highlight>
                <a:latin typeface="Consolas" panose="020B0609020204030204" pitchFamily="49" charset="0"/>
              </a:rPr>
              <a:t>"</a:t>
            </a:r>
          </a:p>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MinVersion</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10.0.10240.0</a:t>
            </a:r>
            <a:r>
              <a:rPr lang="en-US" sz="2000" dirty="0" smtClean="0">
                <a:solidFill>
                  <a:srgbClr val="000000"/>
                </a:solidFill>
                <a:highlight>
                  <a:srgbClr val="FFFFFF"/>
                </a:highlight>
                <a:latin typeface="Consolas" panose="020B0609020204030204" pitchFamily="49" charset="0"/>
              </a:rPr>
              <a:t>" </a:t>
            </a:r>
          </a:p>
          <a:p>
            <a:pPr marL="0" indent="0" defTabSz="913554">
              <a:spcBef>
                <a:spcPts val="0"/>
              </a:spcBef>
              <a:buFont typeface="Arial" pitchFamily="34" charset="0"/>
              <a:buNone/>
            </a:pP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MaxVersionTested</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10.10586.0.0</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p>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&lt;/</a:t>
            </a:r>
            <a:r>
              <a:rPr lang="en-US" sz="2000" dirty="0" smtClean="0">
                <a:solidFill>
                  <a:srgbClr val="A31515"/>
                </a:solidFill>
                <a:highlight>
                  <a:srgbClr val="FFFFFF"/>
                </a:highlight>
                <a:latin typeface="Consolas" panose="020B0609020204030204" pitchFamily="49" charset="0"/>
              </a:rPr>
              <a:t>Dependencies</a:t>
            </a:r>
            <a:r>
              <a:rPr lang="en-US" sz="2000" dirty="0" smtClean="0">
                <a:solidFill>
                  <a:srgbClr val="0000FF"/>
                </a:solidFill>
                <a:highlight>
                  <a:srgbClr val="FFFFFF"/>
                </a:highlight>
                <a:latin typeface="Consolas" panose="020B0609020204030204" pitchFamily="49" charset="0"/>
              </a:rPr>
              <a:t>&gt;</a:t>
            </a:r>
            <a:endParaRPr lang="en-US" sz="2000" dirty="0" smtClean="0">
              <a:solidFill>
                <a:srgbClr val="A31515"/>
              </a:solidFill>
              <a:highlight>
                <a:srgbClr val="FFFFFF"/>
              </a:highlight>
              <a:latin typeface="Consolas" panose="020B0609020204030204" pitchFamily="49" charset="0"/>
            </a:endParaRPr>
          </a:p>
        </p:txBody>
      </p:sp>
      <p:sp>
        <p:nvSpPr>
          <p:cNvPr id="5" name="Content Placeholder 2"/>
          <p:cNvSpPr txBox="1">
            <a:spLocks/>
          </p:cNvSpPr>
          <p:nvPr/>
        </p:nvSpPr>
        <p:spPr>
          <a:xfrm>
            <a:off x="269239" y="4698551"/>
            <a:ext cx="6290775" cy="1846659"/>
          </a:xfrm>
          <a:prstGeom prst="rect">
            <a:avLst/>
          </a:prstGeom>
        </p:spPr>
        <p:txBody>
          <a:bodyPr vert="horz" wrap="square" lIns="146304" tIns="91440" rIns="146304" bIns="91440"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&lt;</a:t>
            </a:r>
            <a:r>
              <a:rPr lang="en-US" sz="2000" dirty="0" smtClean="0">
                <a:solidFill>
                  <a:srgbClr val="A31515"/>
                </a:solidFill>
                <a:highlight>
                  <a:srgbClr val="FFFFFF"/>
                </a:highlight>
                <a:latin typeface="Consolas" panose="020B0609020204030204" pitchFamily="49" charset="0"/>
              </a:rPr>
              <a:t>Dependencies</a:t>
            </a:r>
            <a:r>
              <a:rPr lang="en-US" sz="2000" dirty="0" smtClean="0">
                <a:solidFill>
                  <a:srgbClr val="0000FF"/>
                </a:solidFill>
                <a:highlight>
                  <a:srgbClr val="FFFFFF"/>
                </a:highlight>
                <a:latin typeface="Consolas" panose="020B0609020204030204" pitchFamily="49" charset="0"/>
              </a:rPr>
              <a:t>&gt;</a:t>
            </a:r>
            <a:endParaRPr lang="en-US" sz="2000" dirty="0" smtClean="0">
              <a:solidFill>
                <a:srgbClr val="A31515"/>
              </a:solidFill>
              <a:highlight>
                <a:srgbClr val="FFFFFF"/>
              </a:highlight>
              <a:latin typeface="Consolas" panose="020B0609020204030204" pitchFamily="49" charset="0"/>
            </a:endParaRPr>
          </a:p>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TargetDeviceFamily</a:t>
            </a:r>
            <a:endParaRPr lang="en-US" sz="2000" dirty="0" smtClean="0">
              <a:solidFill>
                <a:srgbClr val="A31515"/>
              </a:solidFill>
              <a:highlight>
                <a:srgbClr val="FFFFFF"/>
              </a:highlight>
              <a:latin typeface="Consolas" panose="020B0609020204030204" pitchFamily="49" charset="0"/>
            </a:endParaRPr>
          </a:p>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Name</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Windows.Universal</a:t>
            </a:r>
            <a:r>
              <a:rPr lang="en-US" sz="2000" dirty="0" smtClean="0">
                <a:solidFill>
                  <a:srgbClr val="000000"/>
                </a:solidFill>
                <a:highlight>
                  <a:srgbClr val="FFFFFF"/>
                </a:highlight>
                <a:latin typeface="Consolas" panose="020B0609020204030204" pitchFamily="49" charset="0"/>
              </a:rPr>
              <a:t>"</a:t>
            </a:r>
          </a:p>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MinVersion</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10.0.0.0</a:t>
            </a:r>
            <a:r>
              <a:rPr lang="en-US" sz="2000" dirty="0" smtClean="0">
                <a:solidFill>
                  <a:srgbClr val="000000"/>
                </a:solidFill>
                <a:highlight>
                  <a:srgbClr val="FFFFFF"/>
                </a:highlight>
                <a:latin typeface="Consolas" panose="020B0609020204030204" pitchFamily="49" charset="0"/>
              </a:rPr>
              <a:t>" </a:t>
            </a:r>
          </a:p>
          <a:p>
            <a:pPr marL="0" indent="0" defTabSz="913554">
              <a:spcBef>
                <a:spcPts val="0"/>
              </a:spcBef>
              <a:buFont typeface="Arial" pitchFamily="34" charset="0"/>
              <a:buNone/>
            </a:pP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MaxVersionTested</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10.0.0.0</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p>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&lt;/</a:t>
            </a:r>
            <a:r>
              <a:rPr lang="en-US" sz="2000" dirty="0" smtClean="0">
                <a:solidFill>
                  <a:srgbClr val="A31515"/>
                </a:solidFill>
                <a:highlight>
                  <a:srgbClr val="FFFFFF"/>
                </a:highlight>
                <a:latin typeface="Consolas" panose="020B0609020204030204" pitchFamily="49" charset="0"/>
              </a:rPr>
              <a:t>Dependencies</a:t>
            </a:r>
            <a:r>
              <a:rPr lang="en-US" sz="2000" dirty="0" smtClean="0">
                <a:solidFill>
                  <a:srgbClr val="0000FF"/>
                </a:solidFill>
                <a:highlight>
                  <a:srgbClr val="FFFFFF"/>
                </a:highlight>
                <a:latin typeface="Consolas" panose="020B0609020204030204" pitchFamily="49" charset="0"/>
              </a:rPr>
              <a:t>&gt;</a:t>
            </a:r>
            <a:endParaRPr lang="en-US" sz="2000" dirty="0" smtClean="0">
              <a:solidFill>
                <a:srgbClr val="A31515"/>
              </a:solidFill>
              <a:highlight>
                <a:srgbClr val="FFFFFF"/>
              </a:highlight>
              <a:latin typeface="Consolas" panose="020B0609020204030204" pitchFamily="49" charset="0"/>
            </a:endParaRPr>
          </a:p>
        </p:txBody>
      </p:sp>
      <p:sp>
        <p:nvSpPr>
          <p:cNvPr id="6" name="TextBox 5"/>
          <p:cNvSpPr txBox="1"/>
          <p:nvPr/>
        </p:nvSpPr>
        <p:spPr>
          <a:xfrm>
            <a:off x="269239" y="4239494"/>
            <a:ext cx="11440624"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err="1" smtClean="0">
                <a:gradFill>
                  <a:gsLst>
                    <a:gs pos="2917">
                      <a:schemeClr val="tx1"/>
                    </a:gs>
                    <a:gs pos="30000">
                      <a:schemeClr val="tx1"/>
                    </a:gs>
                  </a:gsLst>
                  <a:lin ang="5400000" scaled="0"/>
                </a:gradFill>
              </a:rPr>
              <a:t>Package.Appxmanifest</a:t>
            </a:r>
            <a:r>
              <a:rPr lang="en-GB" sz="2000" b="1" dirty="0" smtClean="0">
                <a:gradFill>
                  <a:gsLst>
                    <a:gs pos="2917">
                      <a:schemeClr val="tx1"/>
                    </a:gs>
                    <a:gs pos="30000">
                      <a:schemeClr val="tx1"/>
                    </a:gs>
                  </a:gsLst>
                  <a:lin ang="5400000" scaled="0"/>
                </a:gradFill>
              </a:rPr>
              <a:t>                                     </a:t>
            </a:r>
            <a:r>
              <a:rPr lang="en-GB" sz="2000" b="1" dirty="0" smtClean="0">
                <a:gradFill>
                  <a:gsLst>
                    <a:gs pos="2917">
                      <a:schemeClr val="tx1"/>
                    </a:gs>
                    <a:gs pos="30000">
                      <a:schemeClr val="tx1"/>
                    </a:gs>
                  </a:gsLst>
                  <a:lin ang="5400000" scaled="0"/>
                </a:gradFill>
                <a:sym typeface="Wingdings" panose="05000000000000000000" pitchFamily="2" charset="2"/>
              </a:rPr>
              <a:t>      Appmanifest.xml</a:t>
            </a:r>
            <a:endParaRPr lang="en-GB" sz="2000" b="1"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009321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Can restrict target device families</a:t>
            </a:r>
            <a:endParaRPr lang="en-GB" dirty="0"/>
          </a:p>
        </p:txBody>
      </p:sp>
      <p:sp>
        <p:nvSpPr>
          <p:cNvPr id="4" name="Content Placeholder 2"/>
          <p:cNvSpPr txBox="1">
            <a:spLocks noGrp="1"/>
          </p:cNvSpPr>
          <p:nvPr>
            <p:ph type="body" sz="quarter" idx="10"/>
          </p:nvPr>
        </p:nvSpPr>
        <p:spPr>
          <a:xfrm>
            <a:off x="271557" y="1176958"/>
            <a:ext cx="11653523" cy="5681042"/>
          </a:xfrm>
          <a:prstGeom prst="rect">
            <a:avLst/>
          </a:prstGeom>
        </p:spPr>
        <p:txBody>
          <a:bodyPr vert="horz" wrap="square" lIns="146304" tIns="91440" rIns="146304" bIns="91440" rtlCol="0" anchor="ctr" anchorCtr="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554">
              <a:spcBef>
                <a:spcPts val="0"/>
              </a:spcBef>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Dependencies</a:t>
            </a:r>
            <a:r>
              <a:rPr lang="en-US" sz="2000" dirty="0">
                <a:solidFill>
                  <a:srgbClr val="0000FF"/>
                </a:solidFill>
                <a:highlight>
                  <a:srgbClr val="FFFFFF"/>
                </a:highlight>
                <a:latin typeface="Consolas" panose="020B0609020204030204" pitchFamily="49" charset="0"/>
              </a:rPr>
              <a:t>&gt;</a:t>
            </a:r>
            <a:endParaRPr lang="en-US" sz="2000" dirty="0">
              <a:solidFill>
                <a:srgbClr val="A31515"/>
              </a:solidFill>
              <a:highlight>
                <a:srgbClr val="FFFFFF"/>
              </a:highlight>
              <a:latin typeface="Consolas" panose="020B0609020204030204" pitchFamily="49" charset="0"/>
            </a:endParaRPr>
          </a:p>
          <a:p>
            <a:pPr marL="0" indent="0" defTabSz="913554">
              <a:spcBef>
                <a:spcPts val="0"/>
              </a:spcBef>
              <a:buFont typeface="Arial" pitchFamily="34" charse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TargetDeviceFamily</a:t>
            </a:r>
            <a:r>
              <a:rPr lang="en-US" sz="2000" dirty="0" smtClean="0">
                <a:solidFill>
                  <a:srgbClr val="A31515"/>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Name</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Windows.Universal</a:t>
            </a:r>
            <a:r>
              <a:rPr lang="en-US" sz="2000" dirty="0" smtClean="0">
                <a:solidFill>
                  <a:srgbClr val="000000"/>
                </a:solidFill>
                <a:highlight>
                  <a:srgbClr val="FFFFFF"/>
                </a:highlight>
                <a:latin typeface="Consolas" panose="020B0609020204030204" pitchFamily="49" charset="0"/>
              </a:rPr>
              <a:t>" </a:t>
            </a:r>
            <a:br>
              <a:rPr lang="en-US" sz="2000" dirty="0" smtClean="0">
                <a:solidFill>
                  <a:srgbClr val="000000"/>
                </a:solidFill>
                <a:highlight>
                  <a:srgbClr val="FFFFFF"/>
                </a:highlight>
                <a:latin typeface="Consolas" panose="020B0609020204030204" pitchFamily="49" charset="0"/>
              </a:rPr>
            </a:b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MinVersion</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10.0.10240.0</a:t>
            </a: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MaxVersionTested</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10.10586.0.0</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p>
          <a:p>
            <a:pPr marL="0" indent="0" defTabSz="913554">
              <a:spcBef>
                <a:spcPts val="0"/>
              </a:spcBef>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TargetDeviceFamily</a:t>
            </a:r>
            <a:r>
              <a:rPr lang="en-US" sz="2000" dirty="0">
                <a:solidFill>
                  <a:srgbClr val="A31515"/>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Windows.Desktop</a:t>
            </a:r>
            <a:r>
              <a:rPr lang="en-US" sz="2000" dirty="0" smtClean="0">
                <a:solidFill>
                  <a:srgbClr val="000000"/>
                </a:solidFill>
                <a:highlight>
                  <a:srgbClr val="FFFFFF"/>
                </a:highlight>
                <a:latin typeface="Consolas" panose="020B0609020204030204" pitchFamily="49" charset="0"/>
              </a:rPr>
              <a:t>" </a:t>
            </a:r>
            <a:r>
              <a:rPr lang="en-US" sz="2000" dirty="0">
                <a:solidFill>
                  <a:srgbClr val="000000"/>
                </a:solidFill>
                <a:highlight>
                  <a:srgbClr val="FFFFFF"/>
                </a:highlight>
                <a:latin typeface="Consolas" panose="020B0609020204030204" pitchFamily="49" charset="0"/>
              </a:rPr>
              <a:t/>
            </a:r>
            <a:br>
              <a:rPr lang="en-US" sz="2000" dirty="0">
                <a:solidFill>
                  <a:srgbClr val="000000"/>
                </a:solidFill>
                <a:highlight>
                  <a:srgbClr val="FFFFFF"/>
                </a:highlight>
                <a:latin typeface="Consolas" panose="020B0609020204030204" pitchFamily="49" charset="0"/>
              </a:rPr>
            </a:br>
            <a:r>
              <a:rPr lang="en-US" sz="2000" dirty="0">
                <a:solidFill>
                  <a:srgbClr val="000000"/>
                </a:solidFill>
                <a:highlight>
                  <a:srgbClr val="FFFFFF"/>
                </a:highlight>
                <a:latin typeface="Consolas" panose="020B0609020204030204" pitchFamily="49" charset="0"/>
              </a:rPr>
              <a:t>  </a:t>
            </a:r>
            <a:r>
              <a:rPr lang="en-US" sz="2000" dirty="0" smtClean="0">
                <a:solidFill>
                  <a:srgbClr val="00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MinVersion</a:t>
            </a:r>
            <a:r>
              <a:rPr lang="en-US" sz="2000" dirty="0">
                <a:solidFill>
                  <a:srgbClr val="0000FF"/>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10.0.10586.0</a:t>
            </a:r>
            <a:r>
              <a:rPr lang="en-US" sz="2000" dirty="0">
                <a:solidFill>
                  <a:srgbClr val="00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MaxVersionTested</a:t>
            </a:r>
            <a:r>
              <a:rPr lang="en-US" sz="2000" dirty="0">
                <a:solidFill>
                  <a:srgbClr val="0000FF"/>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10.10586.0.0</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/&gt;</a:t>
            </a:r>
          </a:p>
          <a:p>
            <a:pPr marL="0" indent="0" defTabSz="913554">
              <a:spcBef>
                <a:spcPts val="0"/>
              </a:spcBef>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Dependencies</a:t>
            </a:r>
            <a:r>
              <a:rPr lang="en-US" sz="2000" dirty="0">
                <a:solidFill>
                  <a:srgbClr val="0000FF"/>
                </a:solidFill>
                <a:highlight>
                  <a:srgbClr val="FFFFFF"/>
                </a:highlight>
                <a:latin typeface="Consolas" panose="020B0609020204030204" pitchFamily="49" charset="0"/>
              </a:rPr>
              <a:t>&gt;</a:t>
            </a:r>
            <a:endParaRPr lang="en-US" sz="2000" dirty="0">
              <a:solidFill>
                <a:srgbClr val="A31515"/>
              </a:solidFill>
              <a:highlight>
                <a:srgbClr val="FFFFFF"/>
              </a:highlight>
              <a:latin typeface="Consolas" panose="020B0609020204030204" pitchFamily="49" charset="0"/>
            </a:endParaRPr>
          </a:p>
          <a:p>
            <a:pPr marL="0" indent="0" defTabSz="913554">
              <a:spcBef>
                <a:spcPts val="0"/>
              </a:spcBef>
              <a:buFont typeface="Arial" pitchFamily="34" charset="0"/>
              <a:buNone/>
            </a:pPr>
            <a:endParaRPr lang="en-US" sz="2000" dirty="0" smtClean="0">
              <a:solidFill>
                <a:srgbClr val="0000FF"/>
              </a:solidFill>
              <a:highlight>
                <a:srgbClr val="FFFFFF"/>
              </a:highlight>
              <a:latin typeface="Consolas" panose="020B0609020204030204" pitchFamily="49" charset="0"/>
            </a:endParaRPr>
          </a:p>
          <a:p>
            <a:pPr defTabSz="913554">
              <a:spcBef>
                <a:spcPts val="0"/>
              </a:spcBef>
              <a:buFontTx/>
              <a:buChar char="-"/>
            </a:pPr>
            <a:r>
              <a:rPr lang="en-US" sz="1961" dirty="0" smtClean="0">
                <a:latin typeface="+mn-lt"/>
              </a:rPr>
              <a:t>Runs on 10240 or higher on any Windows 10 device</a:t>
            </a:r>
          </a:p>
          <a:p>
            <a:pPr defTabSz="913554">
              <a:spcBef>
                <a:spcPts val="0"/>
              </a:spcBef>
              <a:buFontTx/>
              <a:buChar char="-"/>
            </a:pPr>
            <a:r>
              <a:rPr lang="en-US" sz="1961" dirty="0" smtClean="0">
                <a:latin typeface="+mn-lt"/>
              </a:rPr>
              <a:t>Apart from on Desktop device family, where this package may run on 10586 or higher, but not on 10240</a:t>
            </a:r>
          </a:p>
          <a:p>
            <a:pPr defTabSz="913554">
              <a:spcBef>
                <a:spcPts val="0"/>
              </a:spcBef>
              <a:buFontTx/>
              <a:buChar char="-"/>
            </a:pPr>
            <a:endParaRPr lang="en-US" sz="1961" dirty="0" smtClean="0">
              <a:latin typeface="+mn-lt"/>
            </a:endParaRPr>
          </a:p>
          <a:p>
            <a:pPr marL="0" indent="0" defTabSz="913554">
              <a:spcBef>
                <a:spcPts val="0"/>
              </a:spcBef>
              <a:buFont typeface="Arial" pitchFamily="34" charset="0"/>
              <a:buNone/>
            </a:pPr>
            <a:endParaRPr lang="en-US" sz="1961" dirty="0">
              <a:latin typeface="+mn-lt"/>
            </a:endParaRPr>
          </a:p>
          <a:p>
            <a:pPr marL="0" indent="0" defTabSz="913554">
              <a:spcBef>
                <a:spcPts val="0"/>
              </a:spcBef>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Dependencies</a:t>
            </a:r>
            <a:r>
              <a:rPr lang="en-US" sz="2000" dirty="0">
                <a:solidFill>
                  <a:srgbClr val="0000FF"/>
                </a:solidFill>
                <a:highlight>
                  <a:srgbClr val="FFFFFF"/>
                </a:highlight>
                <a:latin typeface="Consolas" panose="020B0609020204030204" pitchFamily="49" charset="0"/>
              </a:rPr>
              <a:t>&gt;</a:t>
            </a:r>
            <a:endParaRPr lang="en-US" sz="2000" dirty="0">
              <a:solidFill>
                <a:srgbClr val="A31515"/>
              </a:solidFill>
              <a:highlight>
                <a:srgbClr val="FFFFFF"/>
              </a:highlight>
              <a:latin typeface="Consolas" panose="020B0609020204030204" pitchFamily="49" charset="0"/>
            </a:endParaRPr>
          </a:p>
          <a:p>
            <a:pPr marL="0" lvl="0" indent="0" defTabSz="913554">
              <a:spcBef>
                <a:spcPts val="0"/>
              </a:spcBef>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TargetDeviceFamily</a:t>
            </a:r>
            <a:r>
              <a:rPr lang="en-US" sz="2000" dirty="0">
                <a:solidFill>
                  <a:srgbClr val="A31515"/>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Windows.Mobile</a:t>
            </a:r>
            <a:r>
              <a:rPr lang="en-US" sz="2000" dirty="0" smtClean="0">
                <a:solidFill>
                  <a:srgbClr val="000000"/>
                </a:solidFill>
                <a:highlight>
                  <a:srgbClr val="FFFFFF"/>
                </a:highlight>
                <a:latin typeface="Consolas" panose="020B0609020204030204" pitchFamily="49" charset="0"/>
              </a:rPr>
              <a:t>" </a:t>
            </a:r>
            <a:r>
              <a:rPr lang="en-US" sz="2000" dirty="0">
                <a:solidFill>
                  <a:srgbClr val="000000"/>
                </a:solidFill>
                <a:highlight>
                  <a:srgbClr val="FFFFFF"/>
                </a:highlight>
                <a:latin typeface="Consolas" panose="020B0609020204030204" pitchFamily="49" charset="0"/>
              </a:rPr>
              <a:t/>
            </a:r>
            <a:br>
              <a:rPr lang="en-US" sz="2000" dirty="0">
                <a:solidFill>
                  <a:srgbClr val="000000"/>
                </a:solidFill>
                <a:highlight>
                  <a:srgbClr val="FFFFFF"/>
                </a:highlight>
                <a:latin typeface="Consolas" panose="020B0609020204030204" pitchFamily="49" charset="0"/>
              </a:rPr>
            </a:br>
            <a:r>
              <a:rPr lang="en-US" sz="2000" dirty="0">
                <a:solidFill>
                  <a:srgbClr val="000000"/>
                </a:solidFill>
                <a:highlight>
                  <a:srgbClr val="FFFFFF"/>
                </a:highlight>
                <a:latin typeface="Consolas" panose="020B0609020204030204" pitchFamily="49" charset="0"/>
              </a:rPr>
              <a:t>                </a:t>
            </a:r>
            <a:r>
              <a:rPr lang="en-US" sz="2000" dirty="0" smtClean="0">
                <a:solidFill>
                  <a:srgbClr val="00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MinVersion</a:t>
            </a:r>
            <a:r>
              <a:rPr lang="en-US" sz="2000" dirty="0">
                <a:solidFill>
                  <a:srgbClr val="0000FF"/>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10.0.10586.0</a:t>
            </a:r>
            <a:r>
              <a:rPr lang="en-US" sz="2000" dirty="0">
                <a:solidFill>
                  <a:srgbClr val="00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MaxVersionTested</a:t>
            </a:r>
            <a:r>
              <a:rPr lang="en-US" sz="2000" dirty="0">
                <a:solidFill>
                  <a:srgbClr val="0000FF"/>
                </a:solidFill>
                <a:highlight>
                  <a:srgbClr val="FFFFFF"/>
                </a:highlight>
                <a:latin typeface="Consolas" panose="020B0609020204030204" pitchFamily="49" charset="0"/>
              </a:rPr>
              <a:t>=</a:t>
            </a:r>
            <a:r>
              <a:rPr lang="en-US" sz="2000" dirty="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10.10586.0.0</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p>
          <a:p>
            <a:pPr marL="0" indent="0" defTabSz="913554">
              <a:spcBef>
                <a:spcPts val="0"/>
              </a:spcBef>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Dependencies</a:t>
            </a:r>
            <a:r>
              <a:rPr lang="en-US" sz="2000" dirty="0">
                <a:solidFill>
                  <a:srgbClr val="0000FF"/>
                </a:solidFill>
                <a:highlight>
                  <a:srgbClr val="FFFFFF"/>
                </a:highlight>
                <a:latin typeface="Consolas" panose="020B0609020204030204" pitchFamily="49" charset="0"/>
              </a:rPr>
              <a:t>&gt;</a:t>
            </a:r>
            <a:endParaRPr lang="en-US" sz="2000" dirty="0">
              <a:solidFill>
                <a:srgbClr val="A31515"/>
              </a:solidFill>
              <a:highlight>
                <a:srgbClr val="FFFFFF"/>
              </a:highlight>
              <a:latin typeface="Consolas" panose="020B0609020204030204" pitchFamily="49" charset="0"/>
            </a:endParaRPr>
          </a:p>
          <a:p>
            <a:pPr marL="0" lvl="0" indent="0" defTabSz="913554">
              <a:spcBef>
                <a:spcPts val="0"/>
              </a:spcBef>
              <a:buNone/>
            </a:pPr>
            <a:endParaRPr lang="en-US" sz="2000" dirty="0">
              <a:solidFill>
                <a:srgbClr val="0000FF"/>
              </a:solidFill>
              <a:highlight>
                <a:srgbClr val="FFFFFF"/>
              </a:highlight>
              <a:latin typeface="Consolas" panose="020B0609020204030204" pitchFamily="49" charset="0"/>
            </a:endParaRPr>
          </a:p>
          <a:p>
            <a:pPr lvl="0" defTabSz="913554">
              <a:spcBef>
                <a:spcPts val="0"/>
              </a:spcBef>
              <a:buFontTx/>
              <a:buChar char="-"/>
            </a:pPr>
            <a:r>
              <a:rPr lang="en-US" sz="1961" dirty="0" smtClean="0">
                <a:latin typeface="+mn-lt"/>
              </a:rPr>
              <a:t>Runs only on Windows Mobile device family, version 10586 </a:t>
            </a:r>
            <a:r>
              <a:rPr lang="en-US" sz="1961" dirty="0">
                <a:latin typeface="+mn-lt"/>
              </a:rPr>
              <a:t>or </a:t>
            </a:r>
            <a:r>
              <a:rPr lang="en-US" sz="1961" dirty="0" smtClean="0">
                <a:latin typeface="+mn-lt"/>
              </a:rPr>
              <a:t>higher. </a:t>
            </a:r>
          </a:p>
          <a:p>
            <a:pPr lvl="0" defTabSz="913554">
              <a:spcBef>
                <a:spcPts val="0"/>
              </a:spcBef>
              <a:buFontTx/>
              <a:buChar char="-"/>
            </a:pPr>
            <a:r>
              <a:rPr lang="en-US" sz="1961" dirty="0" smtClean="0">
                <a:latin typeface="+mn-lt"/>
              </a:rPr>
              <a:t>Cannot run on other Windows 10 devices, nor on Windows Mobile version 10240 machines. </a:t>
            </a:r>
            <a:endParaRPr lang="en-US" sz="1961" dirty="0">
              <a:latin typeface="+mn-lt"/>
            </a:endParaRPr>
          </a:p>
          <a:p>
            <a:pPr marL="0" indent="0" defTabSz="913554">
              <a:spcBef>
                <a:spcPts val="0"/>
              </a:spcBef>
              <a:buFont typeface="Arial" pitchFamily="34" charset="0"/>
              <a:buNone/>
            </a:pPr>
            <a:endParaRPr lang="en-US" sz="1961" dirty="0">
              <a:latin typeface="+mn-lt"/>
            </a:endParaRPr>
          </a:p>
        </p:txBody>
      </p:sp>
    </p:spTree>
    <p:extLst>
      <p:ext uri="{BB962C8B-B14F-4D97-AF65-F5344CB8AC3E}">
        <p14:creationId xmlns:p14="http://schemas.microsoft.com/office/powerpoint/2010/main" val="199178010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Visual Studio 2015 Update 1</a:t>
            </a:r>
            <a:endParaRPr lang="en-GB" dirty="0"/>
          </a:p>
        </p:txBody>
      </p:sp>
    </p:spTree>
    <p:extLst>
      <p:ext uri="{BB962C8B-B14F-4D97-AF65-F5344CB8AC3E}">
        <p14:creationId xmlns:p14="http://schemas.microsoft.com/office/powerpoint/2010/main" val="1614796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XAML </a:t>
            </a:r>
            <a:r>
              <a:rPr lang="en-GB" dirty="0" err="1" smtClean="0"/>
              <a:t>Behaviors</a:t>
            </a:r>
            <a:r>
              <a:rPr lang="en-GB" dirty="0" smtClean="0"/>
              <a:t> platform now in NuGet</a:t>
            </a:r>
            <a:endParaRPr lang="en-GB" dirty="0"/>
          </a:p>
        </p:txBody>
      </p:sp>
      <p:sp>
        <p:nvSpPr>
          <p:cNvPr id="3" name="Text Placeholder 2"/>
          <p:cNvSpPr>
            <a:spLocks noGrp="1"/>
          </p:cNvSpPr>
          <p:nvPr>
            <p:ph type="body" sz="quarter" idx="10"/>
          </p:nvPr>
        </p:nvSpPr>
        <p:spPr>
          <a:xfrm>
            <a:off x="269239" y="1189177"/>
            <a:ext cx="11653523" cy="2985433"/>
          </a:xfrm>
        </p:spPr>
        <p:txBody>
          <a:bodyPr/>
          <a:lstStyle/>
          <a:p>
            <a:r>
              <a:rPr lang="en-GB" sz="3200" dirty="0"/>
              <a:t>XAML </a:t>
            </a:r>
            <a:r>
              <a:rPr lang="en-GB" sz="3200" dirty="0" err="1"/>
              <a:t>Behaviors</a:t>
            </a:r>
            <a:r>
              <a:rPr lang="en-GB" sz="3200" dirty="0"/>
              <a:t> is an easy-to-use means of adding common and reusable interactivity to your Windows UWP applications with minimal </a:t>
            </a:r>
            <a:r>
              <a:rPr lang="en-GB" sz="3200" dirty="0" smtClean="0"/>
              <a:t>code</a:t>
            </a:r>
          </a:p>
          <a:p>
            <a:r>
              <a:rPr lang="en-GB" sz="3200" dirty="0" err="1" smtClean="0"/>
              <a:t>Behaviors</a:t>
            </a:r>
            <a:r>
              <a:rPr lang="en-GB" sz="3200" dirty="0" smtClean="0"/>
              <a:t> are now open sourced and on </a:t>
            </a:r>
            <a:r>
              <a:rPr lang="en-GB" sz="3200" dirty="0" err="1" smtClean="0"/>
              <a:t>github</a:t>
            </a:r>
            <a:r>
              <a:rPr lang="en-GB" sz="3200" dirty="0" smtClean="0"/>
              <a:t>: </a:t>
            </a:r>
            <a:r>
              <a:rPr lang="en-GB" sz="2400" dirty="0">
                <a:hlinkClick r:id="rId2"/>
              </a:rPr>
              <a:t>https://github.com/Microsoft/XamlBehaviors</a:t>
            </a:r>
            <a:r>
              <a:rPr lang="en-GB" sz="2400" dirty="0"/>
              <a:t> </a:t>
            </a:r>
            <a:endParaRPr lang="en-GB" sz="3200" dirty="0"/>
          </a:p>
          <a:p>
            <a:endParaRPr lang="en-GB" sz="3200" dirty="0"/>
          </a:p>
        </p:txBody>
      </p:sp>
      <p:pic>
        <p:nvPicPr>
          <p:cNvPr id="4" name="Picture 3"/>
          <p:cNvPicPr>
            <a:picLocks noChangeAspect="1"/>
          </p:cNvPicPr>
          <p:nvPr/>
        </p:nvPicPr>
        <p:blipFill>
          <a:blip r:embed="rId3"/>
          <a:stretch>
            <a:fillRect/>
          </a:stretch>
        </p:blipFill>
        <p:spPr>
          <a:xfrm>
            <a:off x="433700" y="3672917"/>
            <a:ext cx="7428927" cy="2655811"/>
          </a:xfrm>
          <a:prstGeom prst="rect">
            <a:avLst/>
          </a:prstGeom>
        </p:spPr>
      </p:pic>
      <p:pic>
        <p:nvPicPr>
          <p:cNvPr id="6" name="Picture 5"/>
          <p:cNvPicPr>
            <a:picLocks noChangeAspect="1"/>
          </p:cNvPicPr>
          <p:nvPr/>
        </p:nvPicPr>
        <p:blipFill>
          <a:blip r:embed="rId4"/>
          <a:stretch>
            <a:fillRect/>
          </a:stretch>
        </p:blipFill>
        <p:spPr>
          <a:xfrm>
            <a:off x="8962026" y="3519170"/>
            <a:ext cx="2491065" cy="2809558"/>
          </a:xfrm>
          <a:prstGeom prst="rect">
            <a:avLst/>
          </a:prstGeom>
        </p:spPr>
      </p:pic>
    </p:spTree>
    <p:extLst>
      <p:ext uri="{BB962C8B-B14F-4D97-AF65-F5344CB8AC3E}">
        <p14:creationId xmlns:p14="http://schemas.microsoft.com/office/powerpoint/2010/main" val="20800485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XAML Designer: Disable project code</a:t>
            </a:r>
            <a:endParaRPr lang="en-GB" dirty="0"/>
          </a:p>
        </p:txBody>
      </p:sp>
      <p:sp>
        <p:nvSpPr>
          <p:cNvPr id="4" name="Text Placeholder 3"/>
          <p:cNvSpPr>
            <a:spLocks noGrp="1"/>
          </p:cNvSpPr>
          <p:nvPr>
            <p:ph type="body" sz="quarter" idx="10"/>
          </p:nvPr>
        </p:nvSpPr>
        <p:spPr>
          <a:xfrm>
            <a:off x="269239" y="1189177"/>
            <a:ext cx="11559771" cy="5194755"/>
          </a:xfrm>
        </p:spPr>
        <p:txBody>
          <a:bodyPr/>
          <a:lstStyle/>
          <a:p>
            <a:r>
              <a:rPr lang="en-GB" sz="3200" dirty="0"/>
              <a:t>XAML designer </a:t>
            </a:r>
            <a:r>
              <a:rPr lang="en-GB" sz="3200" dirty="0" smtClean="0"/>
              <a:t>failures can be </a:t>
            </a:r>
            <a:r>
              <a:rPr lang="en-GB" sz="3200" dirty="0"/>
              <a:t>caused by project code </a:t>
            </a:r>
            <a:endParaRPr lang="en-GB" sz="3200" dirty="0" smtClean="0"/>
          </a:p>
          <a:p>
            <a:r>
              <a:rPr lang="en-GB" sz="3200" dirty="0" smtClean="0"/>
              <a:t>Can prevent </a:t>
            </a:r>
            <a:r>
              <a:rPr lang="en-GB" sz="3200" dirty="0"/>
              <a:t>them by </a:t>
            </a:r>
            <a:r>
              <a:rPr lang="en-GB" sz="3200" dirty="0" smtClean="0"/>
              <a:t>disabling </a:t>
            </a:r>
            <a:br>
              <a:rPr lang="en-GB" sz="3200" dirty="0" smtClean="0"/>
            </a:br>
            <a:r>
              <a:rPr lang="en-GB" sz="3200" dirty="0" smtClean="0"/>
              <a:t>project </a:t>
            </a:r>
            <a:r>
              <a:rPr lang="en-GB" sz="3200" dirty="0"/>
              <a:t>code </a:t>
            </a:r>
            <a:r>
              <a:rPr lang="en-GB" sz="3200" dirty="0" smtClean="0"/>
              <a:t>in </a:t>
            </a:r>
            <a:r>
              <a:rPr lang="en-GB" sz="3200" dirty="0"/>
              <a:t>the </a:t>
            </a:r>
            <a:r>
              <a:rPr lang="en-GB" sz="3200" dirty="0" smtClean="0"/>
              <a:t>designer</a:t>
            </a:r>
          </a:p>
          <a:p>
            <a:pPr lvl="1"/>
            <a:r>
              <a:rPr lang="en-GB" sz="2400" dirty="0"/>
              <a:t>Project code includes:</a:t>
            </a:r>
          </a:p>
          <a:p>
            <a:pPr marL="342900" lvl="1" indent="-342900">
              <a:buFont typeface="Arial" panose="020B0604020202020204" pitchFamily="34" charset="0"/>
              <a:buChar char="•"/>
            </a:pPr>
            <a:r>
              <a:rPr lang="en-GB" sz="2400" dirty="0"/>
              <a:t>Custom controls and user controls</a:t>
            </a:r>
          </a:p>
          <a:p>
            <a:pPr marL="342900" lvl="1" indent="-342900">
              <a:buFont typeface="Arial" panose="020B0604020202020204" pitchFamily="34" charset="0"/>
              <a:buChar char="•"/>
            </a:pPr>
            <a:r>
              <a:rPr lang="en-GB" sz="2400" dirty="0"/>
              <a:t>Class libraries</a:t>
            </a:r>
          </a:p>
          <a:p>
            <a:pPr marL="342900" lvl="1" indent="-342900">
              <a:buFont typeface="Arial" panose="020B0604020202020204" pitchFamily="34" charset="0"/>
              <a:buChar char="•"/>
            </a:pPr>
            <a:r>
              <a:rPr lang="en-GB" sz="2400" dirty="0" smtClean="0"/>
              <a:t>Value </a:t>
            </a:r>
            <a:r>
              <a:rPr lang="en-GB" sz="2400" dirty="0"/>
              <a:t>converters</a:t>
            </a:r>
          </a:p>
          <a:p>
            <a:pPr marL="342900" lvl="1" indent="-342900">
              <a:buFont typeface="Arial" panose="020B0604020202020204" pitchFamily="34" charset="0"/>
              <a:buChar char="•"/>
            </a:pPr>
            <a:r>
              <a:rPr lang="en-GB" sz="2400" dirty="0" smtClean="0"/>
              <a:t>Bindings </a:t>
            </a:r>
            <a:r>
              <a:rPr lang="en-GB" sz="2400" dirty="0"/>
              <a:t>against design time data generated from project </a:t>
            </a:r>
            <a:r>
              <a:rPr lang="en-GB" sz="2400" dirty="0" smtClean="0"/>
              <a:t>code</a:t>
            </a:r>
          </a:p>
          <a:p>
            <a:pPr lvl="1"/>
            <a:endParaRPr lang="en-GB" sz="2400" dirty="0" smtClean="0"/>
          </a:p>
          <a:p>
            <a:pPr lvl="1"/>
            <a:r>
              <a:rPr lang="en-GB" sz="2400" dirty="0" smtClean="0"/>
              <a:t>See </a:t>
            </a:r>
            <a:r>
              <a:rPr lang="en-GB" sz="2400" b="1" dirty="0"/>
              <a:t>Debugging or Disabling Project Code in XAML </a:t>
            </a:r>
            <a:r>
              <a:rPr lang="en-GB" sz="2400" b="1" dirty="0" smtClean="0"/>
              <a:t>Designer</a:t>
            </a:r>
          </a:p>
          <a:p>
            <a:pPr lvl="1"/>
            <a:r>
              <a:rPr lang="en-GB" sz="2400" dirty="0" smtClean="0">
                <a:hlinkClick r:id="rId2"/>
              </a:rPr>
              <a:t>https</a:t>
            </a:r>
            <a:r>
              <a:rPr lang="en-GB" sz="2400" dirty="0">
                <a:hlinkClick r:id="rId2"/>
              </a:rPr>
              <a:t>://</a:t>
            </a:r>
            <a:r>
              <a:rPr lang="en-GB" sz="2400" dirty="0" smtClean="0">
                <a:hlinkClick r:id="rId2"/>
              </a:rPr>
              <a:t>msdn.microsoft.com/en-us/library/mt622752.aspx</a:t>
            </a:r>
            <a:r>
              <a:rPr lang="en-GB" sz="2400" dirty="0" smtClean="0"/>
              <a:t> </a:t>
            </a:r>
            <a:endParaRPr lang="en-GB" sz="2400" dirty="0"/>
          </a:p>
          <a:p>
            <a:pPr lvl="1"/>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018" y="2395906"/>
            <a:ext cx="4553086" cy="1390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82948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8702" t="2980" r="10322" b="10116"/>
          <a:stretch/>
        </p:blipFill>
        <p:spPr>
          <a:xfrm>
            <a:off x="363869" y="4426004"/>
            <a:ext cx="3611339" cy="2177581"/>
          </a:xfrm>
          <a:prstGeom prst="rect">
            <a:avLst/>
          </a:prstGeom>
        </p:spPr>
      </p:pic>
      <p:sp>
        <p:nvSpPr>
          <p:cNvPr id="2" name="Title 1"/>
          <p:cNvSpPr>
            <a:spLocks noGrp="1"/>
          </p:cNvSpPr>
          <p:nvPr>
            <p:ph type="title"/>
          </p:nvPr>
        </p:nvSpPr>
        <p:spPr/>
        <p:txBody>
          <a:bodyPr/>
          <a:lstStyle/>
          <a:p>
            <a:r>
              <a:rPr lang="en-US" sz="4400" dirty="0" smtClean="0">
                <a:gradFill>
                  <a:gsLst>
                    <a:gs pos="1250">
                      <a:srgbClr val="333333"/>
                    </a:gs>
                    <a:gs pos="100000">
                      <a:srgbClr val="333333"/>
                    </a:gs>
                  </a:gsLst>
                  <a:lin ang="5400000" scaled="0"/>
                </a:gradFill>
              </a:rPr>
              <a:t>Version 1511: </a:t>
            </a:r>
            <a:r>
              <a:rPr lang="en-US" sz="4400" dirty="0">
                <a:gradFill>
                  <a:gsLst>
                    <a:gs pos="1250">
                      <a:srgbClr val="333333"/>
                    </a:gs>
                    <a:gs pos="100000">
                      <a:srgbClr val="333333"/>
                    </a:gs>
                  </a:gsLst>
                  <a:lin ang="5400000" scaled="0"/>
                </a:gradFill>
              </a:rPr>
              <a:t>Bringing our device family together</a:t>
            </a:r>
          </a:p>
        </p:txBody>
      </p:sp>
      <p:sp>
        <p:nvSpPr>
          <p:cNvPr id="4" name="Rectangle 3"/>
          <p:cNvSpPr/>
          <p:nvPr/>
        </p:nvSpPr>
        <p:spPr bwMode="auto">
          <a:xfrm>
            <a:off x="1" y="3102710"/>
            <a:ext cx="12192001" cy="92720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7975" fontAlgn="base">
              <a:lnSpc>
                <a:spcPct val="90000"/>
              </a:lnSpc>
              <a:spcBef>
                <a:spcPct val="0"/>
              </a:spcBef>
              <a:spcAft>
                <a:spcPct val="0"/>
              </a:spcAft>
            </a:pPr>
            <a:endParaRPr lang="en-US" sz="2400" kern="0" dirty="0" err="1">
              <a:gradFill>
                <a:gsLst>
                  <a:gs pos="2917">
                    <a:srgbClr val="737373"/>
                  </a:gs>
                  <a:gs pos="81000">
                    <a:srgbClr val="737373"/>
                  </a:gs>
                </a:gsLst>
                <a:lin ang="5400000" scaled="0"/>
              </a:gradFill>
              <a:ea typeface="Segoe UI" pitchFamily="34" charset="0"/>
              <a:cs typeface="Segoe UI" pitchFamily="34" charset="0"/>
            </a:endParaRPr>
          </a:p>
        </p:txBody>
      </p:sp>
      <p:sp>
        <p:nvSpPr>
          <p:cNvPr id="5" name="Oval 4"/>
          <p:cNvSpPr/>
          <p:nvPr/>
        </p:nvSpPr>
        <p:spPr>
          <a:xfrm>
            <a:off x="240925" y="3277973"/>
            <a:ext cx="525644" cy="525644"/>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1219170">
              <a:lnSpc>
                <a:spcPct val="90000"/>
              </a:lnSpc>
              <a:spcBef>
                <a:spcPts val="800"/>
              </a:spcBef>
            </a:pPr>
            <a:endParaRPr lang="en-US" sz="2667" kern="0" dirty="0" err="1">
              <a:solidFill>
                <a:sysClr val="windowText" lastClr="000000"/>
              </a:solidFill>
            </a:endParaRPr>
          </a:p>
        </p:txBody>
      </p:sp>
      <p:sp>
        <p:nvSpPr>
          <p:cNvPr id="6" name="TextBox 5"/>
          <p:cNvSpPr txBox="1"/>
          <p:nvPr/>
        </p:nvSpPr>
        <p:spPr>
          <a:xfrm>
            <a:off x="-25917" y="902807"/>
            <a:ext cx="2004725" cy="960263"/>
          </a:xfrm>
          <a:prstGeom prst="rect">
            <a:avLst/>
          </a:prstGeom>
          <a:noFill/>
        </p:spPr>
        <p:txBody>
          <a:bodyPr wrap="square" lIns="182880" tIns="146304" rIns="182880" bIns="146304" rtlCol="0">
            <a:spAutoFit/>
          </a:bodyPr>
          <a:lstStyle/>
          <a:p>
            <a:pPr defTabSz="1219170">
              <a:lnSpc>
                <a:spcPct val="90000"/>
              </a:lnSpc>
              <a:spcBef>
                <a:spcPts val="800"/>
              </a:spcBef>
            </a:pPr>
            <a:r>
              <a:rPr lang="en-US" sz="2400" kern="0" dirty="0">
                <a:solidFill>
                  <a:schemeClr val="accent1">
                    <a:lumMod val="75000"/>
                  </a:schemeClr>
                </a:solidFill>
                <a:cs typeface="Segoe UI Bold" panose="020B0802040204020203" pitchFamily="34" charset="0"/>
              </a:rPr>
              <a:t>29 July</a:t>
            </a:r>
            <a:br>
              <a:rPr lang="en-US" sz="2400" kern="0" dirty="0">
                <a:solidFill>
                  <a:schemeClr val="accent1">
                    <a:lumMod val="75000"/>
                  </a:schemeClr>
                </a:solidFill>
                <a:cs typeface="Segoe UI Bold" panose="020B0802040204020203" pitchFamily="34" charset="0"/>
              </a:rPr>
            </a:br>
            <a:r>
              <a:rPr lang="en-US" sz="2400" kern="0" dirty="0">
                <a:solidFill>
                  <a:schemeClr val="accent1">
                    <a:lumMod val="75000"/>
                  </a:schemeClr>
                </a:solidFill>
                <a:cs typeface="Segoe UI Bold" panose="020B0802040204020203" pitchFamily="34" charset="0"/>
              </a:rPr>
              <a:t>2015</a:t>
            </a:r>
          </a:p>
        </p:txBody>
      </p:sp>
      <p:cxnSp>
        <p:nvCxnSpPr>
          <p:cNvPr id="16" name="Straight Connector 15"/>
          <p:cNvCxnSpPr>
            <a:endCxn id="5" idx="0"/>
          </p:cNvCxnSpPr>
          <p:nvPr/>
        </p:nvCxnSpPr>
        <p:spPr>
          <a:xfrm>
            <a:off x="503747" y="1674863"/>
            <a:ext cx="0" cy="160311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466461" y="3276606"/>
            <a:ext cx="553323" cy="525644"/>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1219170">
              <a:lnSpc>
                <a:spcPct val="90000"/>
              </a:lnSpc>
              <a:spcBef>
                <a:spcPts val="800"/>
              </a:spcBef>
            </a:pPr>
            <a:endParaRPr lang="en-US" sz="2667" kern="0" dirty="0" err="1">
              <a:solidFill>
                <a:sysClr val="windowText" lastClr="000000"/>
              </a:solidFill>
            </a:endParaRPr>
          </a:p>
        </p:txBody>
      </p:sp>
      <p:sp>
        <p:nvSpPr>
          <p:cNvPr id="30" name="TextBox 29"/>
          <p:cNvSpPr txBox="1"/>
          <p:nvPr/>
        </p:nvSpPr>
        <p:spPr>
          <a:xfrm>
            <a:off x="3145946" y="915974"/>
            <a:ext cx="2110284" cy="960263"/>
          </a:xfrm>
          <a:prstGeom prst="rect">
            <a:avLst/>
          </a:prstGeom>
          <a:noFill/>
        </p:spPr>
        <p:txBody>
          <a:bodyPr wrap="square" lIns="182880" tIns="146304" rIns="182880" bIns="146304" rtlCol="0">
            <a:spAutoFit/>
          </a:bodyPr>
          <a:lstStyle/>
          <a:p>
            <a:pPr defTabSz="1219170">
              <a:lnSpc>
                <a:spcPct val="90000"/>
              </a:lnSpc>
              <a:spcBef>
                <a:spcPts val="800"/>
              </a:spcBef>
            </a:pPr>
            <a:r>
              <a:rPr lang="en-US" sz="2400" kern="0" dirty="0">
                <a:solidFill>
                  <a:schemeClr val="accent1">
                    <a:lumMod val="75000"/>
                  </a:schemeClr>
                </a:solidFill>
                <a:latin typeface="Segoe UI Bold" panose="020B0802040204020203" pitchFamily="34" charset="0"/>
                <a:cs typeface="Segoe UI Bold" panose="020B0802040204020203" pitchFamily="34" charset="0"/>
              </a:rPr>
              <a:t>Holiday</a:t>
            </a:r>
            <a:br>
              <a:rPr lang="en-US" sz="2400" kern="0" dirty="0">
                <a:solidFill>
                  <a:schemeClr val="accent1">
                    <a:lumMod val="75000"/>
                  </a:schemeClr>
                </a:solidFill>
                <a:latin typeface="Segoe UI Bold" panose="020B0802040204020203" pitchFamily="34" charset="0"/>
                <a:cs typeface="Segoe UI Bold" panose="020B0802040204020203" pitchFamily="34" charset="0"/>
              </a:rPr>
            </a:br>
            <a:r>
              <a:rPr lang="en-US" sz="2400" kern="0" dirty="0">
                <a:solidFill>
                  <a:schemeClr val="accent1">
                    <a:lumMod val="75000"/>
                  </a:schemeClr>
                </a:solidFill>
                <a:latin typeface="Segoe UI Bold" panose="020B0802040204020203" pitchFamily="34" charset="0"/>
                <a:cs typeface="Segoe UI Bold" panose="020B0802040204020203" pitchFamily="34" charset="0"/>
              </a:rPr>
              <a:t>2015</a:t>
            </a:r>
          </a:p>
        </p:txBody>
      </p:sp>
      <p:cxnSp>
        <p:nvCxnSpPr>
          <p:cNvPr id="31" name="Straight Connector 30"/>
          <p:cNvCxnSpPr>
            <a:endCxn id="27" idx="0"/>
          </p:cNvCxnSpPr>
          <p:nvPr/>
        </p:nvCxnSpPr>
        <p:spPr>
          <a:xfrm>
            <a:off x="3724869" y="1674863"/>
            <a:ext cx="18254" cy="160174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583" y="1320777"/>
            <a:ext cx="3297220" cy="2709139"/>
          </a:xfrm>
          <a:prstGeom prst="rect">
            <a:avLst/>
          </a:prstGeom>
        </p:spPr>
      </p:pic>
      <p:grpSp>
        <p:nvGrpSpPr>
          <p:cNvPr id="33" name="Group 32"/>
          <p:cNvGrpSpPr/>
          <p:nvPr/>
        </p:nvGrpSpPr>
        <p:grpSpPr>
          <a:xfrm>
            <a:off x="4305421" y="2288764"/>
            <a:ext cx="2067992" cy="1380377"/>
            <a:chOff x="2023371" y="1621996"/>
            <a:chExt cx="729991" cy="487267"/>
          </a:xfrm>
        </p:grpSpPr>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3371" y="1675611"/>
              <a:ext cx="260394" cy="393562"/>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32124" y="1804560"/>
              <a:ext cx="200088" cy="302414"/>
            </a:xfrm>
            <a:prstGeom prst="rect">
              <a:avLst/>
            </a:prstGeom>
          </p:spPr>
        </p:pic>
        <p:grpSp>
          <p:nvGrpSpPr>
            <p:cNvPr id="36" name="Group 35"/>
            <p:cNvGrpSpPr/>
            <p:nvPr/>
          </p:nvGrpSpPr>
          <p:grpSpPr>
            <a:xfrm>
              <a:off x="2240255" y="1621996"/>
              <a:ext cx="513107" cy="487267"/>
              <a:chOff x="-859587" y="3221256"/>
              <a:chExt cx="1194096" cy="1133954"/>
            </a:xfrm>
          </p:grpSpPr>
          <p:pic>
            <p:nvPicPr>
              <p:cNvPr id="37" name="Small Tablet"/>
              <p:cNvPicPr>
                <a:picLocks noChangeAspect="1"/>
              </p:cNvPicPr>
              <p:nvPr/>
            </p:nvPicPr>
            <p:blipFill rotWithShape="1">
              <a:blip r:embed="rId7" cstate="print">
                <a:extLst>
                  <a:ext uri="{28A0092B-C50C-407E-A947-70E740481C1C}">
                    <a14:useLocalDpi xmlns:a14="http://schemas.microsoft.com/office/drawing/2010/main" val="0"/>
                  </a:ext>
                </a:extLst>
              </a:blip>
              <a:srcRect r="74010"/>
              <a:stretch/>
            </p:blipFill>
            <p:spPr>
              <a:xfrm>
                <a:off x="-859587" y="3348787"/>
                <a:ext cx="322999" cy="976369"/>
              </a:xfrm>
              <a:prstGeom prst="rect">
                <a:avLst/>
              </a:prstGeom>
            </p:spPr>
          </p:pic>
          <p:pic>
            <p:nvPicPr>
              <p:cNvPr id="38" name="Picture 37"/>
              <p:cNvPicPr>
                <a:picLocks noChangeAspect="1"/>
              </p:cNvPicPr>
              <p:nvPr/>
            </p:nvPicPr>
            <p:blipFill>
              <a:blip r:embed="rId8"/>
              <a:stretch>
                <a:fillRect/>
              </a:stretch>
            </p:blipFill>
            <p:spPr>
              <a:xfrm>
                <a:off x="-720190" y="3221256"/>
                <a:ext cx="1054699" cy="1133954"/>
              </a:xfrm>
              <a:prstGeom prst="rect">
                <a:avLst/>
              </a:prstGeom>
            </p:spPr>
          </p:pic>
        </p:grpSp>
      </p:grpSp>
      <p:pic>
        <p:nvPicPr>
          <p:cNvPr id="17" name="Picture 16"/>
          <p:cNvPicPr>
            <a:picLocks noChangeAspect="1"/>
          </p:cNvPicPr>
          <p:nvPr/>
        </p:nvPicPr>
        <p:blipFill>
          <a:blip r:embed="rId9"/>
          <a:stretch>
            <a:fillRect/>
          </a:stretch>
        </p:blipFill>
        <p:spPr>
          <a:xfrm>
            <a:off x="5069599" y="3935207"/>
            <a:ext cx="2728677" cy="2084941"/>
          </a:xfrm>
          <a:prstGeom prst="rect">
            <a:avLst/>
          </a:prstGeom>
        </p:spPr>
      </p:pic>
      <p:pic>
        <p:nvPicPr>
          <p:cNvPr id="18" name="Picture 17"/>
          <p:cNvPicPr>
            <a:picLocks noChangeAspect="1"/>
          </p:cNvPicPr>
          <p:nvPr/>
        </p:nvPicPr>
        <p:blipFill>
          <a:blip r:embed="rId10"/>
          <a:stretch>
            <a:fillRect/>
          </a:stretch>
        </p:blipFill>
        <p:spPr>
          <a:xfrm>
            <a:off x="503746" y="4984587"/>
            <a:ext cx="1081117" cy="609653"/>
          </a:xfrm>
          <a:prstGeom prst="rect">
            <a:avLst/>
          </a:prstGeom>
        </p:spPr>
      </p:pic>
      <p:pic>
        <p:nvPicPr>
          <p:cNvPr id="23" name="Picture 22"/>
          <p:cNvPicPr>
            <a:picLocks noChangeAspect="1"/>
          </p:cNvPicPr>
          <p:nvPr/>
        </p:nvPicPr>
        <p:blipFill>
          <a:blip r:embed="rId11"/>
          <a:stretch>
            <a:fillRect/>
          </a:stretch>
        </p:blipFill>
        <p:spPr>
          <a:xfrm>
            <a:off x="3724869" y="5041404"/>
            <a:ext cx="1842683" cy="1378961"/>
          </a:xfrm>
          <a:prstGeom prst="rect">
            <a:avLst/>
          </a:prstGeom>
        </p:spPr>
      </p:pic>
      <p:pic>
        <p:nvPicPr>
          <p:cNvPr id="24" name="Picture 23"/>
          <p:cNvPicPr>
            <a:picLocks noChangeAspect="1"/>
          </p:cNvPicPr>
          <p:nvPr/>
        </p:nvPicPr>
        <p:blipFill>
          <a:blip r:embed="rId12"/>
          <a:stretch>
            <a:fillRect/>
          </a:stretch>
        </p:blipFill>
        <p:spPr>
          <a:xfrm>
            <a:off x="5352874" y="5367741"/>
            <a:ext cx="1845645" cy="1355396"/>
          </a:xfrm>
          <a:prstGeom prst="rect">
            <a:avLst/>
          </a:prstGeom>
        </p:spPr>
      </p:pic>
      <p:pic>
        <p:nvPicPr>
          <p:cNvPr id="25" name="Picture 24"/>
          <p:cNvPicPr>
            <a:picLocks noChangeAspect="1"/>
          </p:cNvPicPr>
          <p:nvPr/>
        </p:nvPicPr>
        <p:blipFill>
          <a:blip r:embed="rId13"/>
          <a:stretch>
            <a:fillRect/>
          </a:stretch>
        </p:blipFill>
        <p:spPr>
          <a:xfrm>
            <a:off x="6912665" y="5242660"/>
            <a:ext cx="2050135" cy="1232521"/>
          </a:xfrm>
          <a:prstGeom prst="rect">
            <a:avLst/>
          </a:prstGeom>
        </p:spPr>
      </p:pic>
      <p:pic>
        <p:nvPicPr>
          <p:cNvPr id="28" name="Picture 27"/>
          <p:cNvPicPr>
            <a:picLocks noChangeAspect="1"/>
          </p:cNvPicPr>
          <p:nvPr/>
        </p:nvPicPr>
        <p:blipFill>
          <a:blip r:embed="rId14"/>
          <a:stretch>
            <a:fillRect/>
          </a:stretch>
        </p:blipFill>
        <p:spPr>
          <a:xfrm>
            <a:off x="10127324" y="3920313"/>
            <a:ext cx="2003321" cy="1944688"/>
          </a:xfrm>
          <a:prstGeom prst="rect">
            <a:avLst/>
          </a:prstGeom>
        </p:spPr>
      </p:pic>
      <p:pic>
        <p:nvPicPr>
          <p:cNvPr id="26" name="Picture 25"/>
          <p:cNvPicPr>
            <a:picLocks noChangeAspect="1"/>
          </p:cNvPicPr>
          <p:nvPr/>
        </p:nvPicPr>
        <p:blipFill rotWithShape="1">
          <a:blip r:embed="rId15"/>
          <a:srcRect l="9701" t="5811" r="11121" b="7686"/>
          <a:stretch/>
        </p:blipFill>
        <p:spPr>
          <a:xfrm>
            <a:off x="8758310" y="4528458"/>
            <a:ext cx="3069089" cy="1891905"/>
          </a:xfrm>
          <a:prstGeom prst="rect">
            <a:avLst/>
          </a:prstGeom>
        </p:spPr>
      </p:pic>
      <p:grpSp>
        <p:nvGrpSpPr>
          <p:cNvPr id="41" name="Group 40"/>
          <p:cNvGrpSpPr/>
          <p:nvPr/>
        </p:nvGrpSpPr>
        <p:grpSpPr>
          <a:xfrm>
            <a:off x="802212" y="2290015"/>
            <a:ext cx="2347696" cy="1287480"/>
            <a:chOff x="3289488" y="1204549"/>
            <a:chExt cx="1240987" cy="680561"/>
          </a:xfrm>
        </p:grpSpPr>
        <p:pic>
          <p:nvPicPr>
            <p:cNvPr id="42" name="Picture 41"/>
            <p:cNvPicPr>
              <a:picLocks noChangeAspect="1"/>
            </p:cNvPicPr>
            <p:nvPr/>
          </p:nvPicPr>
          <p:blipFill>
            <a:blip r:embed="rId16">
              <a:duotone>
                <a:schemeClr val="accent1">
                  <a:shade val="45000"/>
                  <a:satMod val="135000"/>
                </a:schemeClr>
                <a:prstClr val="white"/>
              </a:duotone>
            </a:blip>
            <a:stretch>
              <a:fillRect/>
            </a:stretch>
          </p:blipFill>
          <p:spPr>
            <a:xfrm>
              <a:off x="3404970" y="1204549"/>
              <a:ext cx="873602" cy="536615"/>
            </a:xfrm>
            <a:prstGeom prst="rect">
              <a:avLst/>
            </a:prstGeom>
          </p:spPr>
        </p:pic>
        <p:pic>
          <p:nvPicPr>
            <p:cNvPr id="44" name="Picture 43"/>
            <p:cNvPicPr>
              <a:picLocks noChangeAspect="1"/>
            </p:cNvPicPr>
            <p:nvPr/>
          </p:nvPicPr>
          <p:blipFill>
            <a:blip r:embed="rId17">
              <a:duotone>
                <a:schemeClr val="accent1">
                  <a:shade val="45000"/>
                  <a:satMod val="135000"/>
                </a:schemeClr>
                <a:prstClr val="white"/>
              </a:duotone>
            </a:blip>
            <a:stretch>
              <a:fillRect/>
            </a:stretch>
          </p:blipFill>
          <p:spPr>
            <a:xfrm>
              <a:off x="3779152" y="1425856"/>
              <a:ext cx="751323" cy="459254"/>
            </a:xfrm>
            <a:prstGeom prst="rect">
              <a:avLst/>
            </a:prstGeom>
          </p:spPr>
        </p:pic>
        <p:pic>
          <p:nvPicPr>
            <p:cNvPr id="45" name="Picture 44"/>
            <p:cNvPicPr>
              <a:picLocks noChangeAspect="1"/>
            </p:cNvPicPr>
            <p:nvPr/>
          </p:nvPicPr>
          <p:blipFill>
            <a:blip r:embed="rId18">
              <a:duotone>
                <a:schemeClr val="accent1">
                  <a:shade val="45000"/>
                  <a:satMod val="135000"/>
                </a:schemeClr>
                <a:prstClr val="white"/>
              </a:duotone>
            </a:blip>
            <a:stretch>
              <a:fillRect/>
            </a:stretch>
          </p:blipFill>
          <p:spPr>
            <a:xfrm>
              <a:off x="3289488" y="1477960"/>
              <a:ext cx="653818" cy="390139"/>
            </a:xfrm>
            <a:prstGeom prst="rect">
              <a:avLst/>
            </a:prstGeom>
          </p:spPr>
        </p:pic>
      </p:grpSp>
      <p:grpSp>
        <p:nvGrpSpPr>
          <p:cNvPr id="46" name="Group 45"/>
          <p:cNvGrpSpPr/>
          <p:nvPr/>
        </p:nvGrpSpPr>
        <p:grpSpPr>
          <a:xfrm>
            <a:off x="1420657" y="3363777"/>
            <a:ext cx="846115" cy="413008"/>
            <a:chOff x="1522017" y="2374576"/>
            <a:chExt cx="758694" cy="370336"/>
          </a:xfrm>
        </p:grpSpPr>
        <p:pic>
          <p:nvPicPr>
            <p:cNvPr id="47" name="IoT"/>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2017" y="2402466"/>
              <a:ext cx="378950" cy="274863"/>
            </a:xfrm>
            <a:prstGeom prst="rect">
              <a:avLst/>
            </a:prstGeom>
          </p:spPr>
        </p:pic>
        <p:pic>
          <p:nvPicPr>
            <p:cNvPr id="48" name="IoT"/>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01762" y="2374576"/>
              <a:ext cx="378949" cy="274864"/>
            </a:xfrm>
            <a:prstGeom prst="rect">
              <a:avLst/>
            </a:prstGeom>
          </p:spPr>
        </p:pic>
        <p:pic>
          <p:nvPicPr>
            <p:cNvPr id="49" name="Picture 48"/>
            <p:cNvPicPr>
              <a:picLocks noChangeAspect="1"/>
            </p:cNvPicPr>
            <p:nvPr/>
          </p:nvPicPr>
          <p:blipFill>
            <a:blip r:embed="rId20">
              <a:duotone>
                <a:schemeClr val="accent1">
                  <a:shade val="45000"/>
                  <a:satMod val="135000"/>
                </a:schemeClr>
                <a:prstClr val="white"/>
              </a:duotone>
            </a:blip>
            <a:stretch>
              <a:fillRect/>
            </a:stretch>
          </p:blipFill>
          <p:spPr>
            <a:xfrm>
              <a:off x="1720113" y="2468957"/>
              <a:ext cx="411595" cy="275955"/>
            </a:xfrm>
            <a:prstGeom prst="rect">
              <a:avLst/>
            </a:prstGeom>
          </p:spPr>
        </p:pic>
      </p:grpSp>
      <p:pic>
        <p:nvPicPr>
          <p:cNvPr id="39" name="Surface Book" hidden="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835462" y="1394105"/>
            <a:ext cx="9311511" cy="5229972"/>
          </a:xfrm>
          <a:prstGeom prst="rect">
            <a:avLst/>
          </a:prstGeom>
        </p:spPr>
      </p:pic>
      <p:pic>
        <p:nvPicPr>
          <p:cNvPr id="40" name="Band" hidden="1"/>
          <p:cNvPicPr>
            <a:picLocks noChangeAspect="1"/>
          </p:cNvPicPr>
          <p:nvPr/>
        </p:nvPicPr>
        <p:blipFill>
          <a:blip r:embed="rId22" cstate="print">
            <a:extLst>
              <a:ext uri="{BEBA8EAE-BF5A-486C-A8C5-ECC9F3942E4B}">
                <a14:imgProps xmlns:a14="http://schemas.microsoft.com/office/drawing/2010/main">
                  <a14:imgLayer r:embed="rId2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86788" y="2066834"/>
            <a:ext cx="3192032" cy="1795521"/>
          </a:xfrm>
          <a:prstGeom prst="rect">
            <a:avLst/>
          </a:prstGeom>
        </p:spPr>
      </p:pic>
      <p:sp>
        <p:nvSpPr>
          <p:cNvPr id="43" name="TextBox 42"/>
          <p:cNvSpPr txBox="1"/>
          <p:nvPr/>
        </p:nvSpPr>
        <p:spPr>
          <a:xfrm>
            <a:off x="458394" y="1535202"/>
            <a:ext cx="2004725" cy="794064"/>
          </a:xfrm>
          <a:prstGeom prst="rect">
            <a:avLst/>
          </a:prstGeom>
          <a:noFill/>
        </p:spPr>
        <p:txBody>
          <a:bodyPr wrap="square" lIns="182880" tIns="146304" rIns="182880" bIns="146304" rtlCol="0">
            <a:spAutoFit/>
          </a:bodyPr>
          <a:lstStyle/>
          <a:p>
            <a:pPr defTabSz="1219170">
              <a:lnSpc>
                <a:spcPct val="90000"/>
              </a:lnSpc>
              <a:spcBef>
                <a:spcPts val="800"/>
              </a:spcBef>
            </a:pPr>
            <a:r>
              <a:rPr lang="en-US" kern="0" dirty="0" smtClean="0">
                <a:solidFill>
                  <a:schemeClr val="accent1">
                    <a:lumMod val="75000"/>
                  </a:schemeClr>
                </a:solidFill>
                <a:latin typeface="Segoe UI Semilight" panose="020B0402040204020203" pitchFamily="34" charset="0"/>
                <a:cs typeface="Segoe UI Semilight" panose="020B0402040204020203" pitchFamily="34" charset="0"/>
              </a:rPr>
              <a:t>Version 10.0</a:t>
            </a:r>
            <a:br>
              <a:rPr lang="en-US" kern="0" dirty="0" smtClean="0">
                <a:solidFill>
                  <a:schemeClr val="accent1">
                    <a:lumMod val="75000"/>
                  </a:schemeClr>
                </a:solidFill>
                <a:latin typeface="Segoe UI Semilight" panose="020B0402040204020203" pitchFamily="34" charset="0"/>
                <a:cs typeface="Segoe UI Semilight" panose="020B0402040204020203" pitchFamily="34" charset="0"/>
              </a:rPr>
            </a:br>
            <a:r>
              <a:rPr lang="en-US" kern="0" dirty="0" smtClean="0">
                <a:solidFill>
                  <a:schemeClr val="accent1">
                    <a:lumMod val="75000"/>
                  </a:schemeClr>
                </a:solidFill>
                <a:latin typeface="Segoe UI Semilight" panose="020B0402040204020203" pitchFamily="34" charset="0"/>
                <a:cs typeface="Segoe UI Semilight" panose="020B0402040204020203" pitchFamily="34" charset="0"/>
              </a:rPr>
              <a:t>Build 10240</a:t>
            </a:r>
            <a:endParaRPr lang="en-US" kern="0" dirty="0">
              <a:solidFill>
                <a:schemeClr val="accent1">
                  <a:lumMod val="75000"/>
                </a:schemeClr>
              </a:solidFill>
              <a:latin typeface="Segoe UI Semilight" panose="020B0402040204020203" pitchFamily="34" charset="0"/>
              <a:cs typeface="Segoe UI Semilight" panose="020B0402040204020203" pitchFamily="34" charset="0"/>
            </a:endParaRPr>
          </a:p>
        </p:txBody>
      </p:sp>
      <p:sp>
        <p:nvSpPr>
          <p:cNvPr id="50" name="TextBox 49"/>
          <p:cNvSpPr txBox="1"/>
          <p:nvPr/>
        </p:nvSpPr>
        <p:spPr>
          <a:xfrm>
            <a:off x="3718555" y="1537609"/>
            <a:ext cx="2004725" cy="794064"/>
          </a:xfrm>
          <a:prstGeom prst="rect">
            <a:avLst/>
          </a:prstGeom>
          <a:noFill/>
        </p:spPr>
        <p:txBody>
          <a:bodyPr wrap="square" lIns="182880" tIns="146304" rIns="182880" bIns="146304" rtlCol="0">
            <a:spAutoFit/>
          </a:bodyPr>
          <a:lstStyle/>
          <a:p>
            <a:pPr defTabSz="1219170">
              <a:lnSpc>
                <a:spcPct val="90000"/>
              </a:lnSpc>
              <a:spcBef>
                <a:spcPts val="800"/>
              </a:spcBef>
            </a:pPr>
            <a:r>
              <a:rPr lang="en-US" kern="0" dirty="0" smtClean="0">
                <a:solidFill>
                  <a:schemeClr val="accent1">
                    <a:lumMod val="75000"/>
                  </a:schemeClr>
                </a:solidFill>
                <a:latin typeface="Segoe UI Semilight" panose="020B0402040204020203" pitchFamily="34" charset="0"/>
                <a:cs typeface="Segoe UI Semilight" panose="020B0402040204020203" pitchFamily="34" charset="0"/>
              </a:rPr>
              <a:t>Version 1511</a:t>
            </a:r>
            <a:br>
              <a:rPr lang="en-US" kern="0" dirty="0" smtClean="0">
                <a:solidFill>
                  <a:schemeClr val="accent1">
                    <a:lumMod val="75000"/>
                  </a:schemeClr>
                </a:solidFill>
                <a:latin typeface="Segoe UI Semilight" panose="020B0402040204020203" pitchFamily="34" charset="0"/>
                <a:cs typeface="Segoe UI Semilight" panose="020B0402040204020203" pitchFamily="34" charset="0"/>
              </a:rPr>
            </a:br>
            <a:r>
              <a:rPr lang="en-US" kern="0" dirty="0" smtClean="0">
                <a:solidFill>
                  <a:schemeClr val="accent1">
                    <a:lumMod val="75000"/>
                  </a:schemeClr>
                </a:solidFill>
                <a:latin typeface="Segoe UI Semilight" panose="020B0402040204020203" pitchFamily="34" charset="0"/>
                <a:cs typeface="Segoe UI Semilight" panose="020B0402040204020203" pitchFamily="34" charset="0"/>
              </a:rPr>
              <a:t>Build 10586</a:t>
            </a:r>
            <a:endParaRPr lang="en-US" kern="0" dirty="0">
              <a:solidFill>
                <a:schemeClr val="accent1">
                  <a:lumMod val="7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02858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500"/>
                                        <p:tgtEl>
                                          <p:spTgt spid="3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43" grpId="0"/>
      <p:bldP spid="5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 to Implementation</a:t>
            </a:r>
            <a:endParaRPr lang="en-GB" dirty="0"/>
          </a:p>
        </p:txBody>
      </p:sp>
      <p:sp>
        <p:nvSpPr>
          <p:cNvPr id="5" name="Text Placeholder 4"/>
          <p:cNvSpPr>
            <a:spLocks noGrp="1"/>
          </p:cNvSpPr>
          <p:nvPr>
            <p:ph type="body" sz="quarter" idx="10"/>
          </p:nvPr>
        </p:nvSpPr>
        <p:spPr>
          <a:xfrm>
            <a:off x="269239" y="1189177"/>
            <a:ext cx="11653523" cy="1270732"/>
          </a:xfrm>
        </p:spPr>
        <p:txBody>
          <a:bodyPr/>
          <a:lstStyle/>
          <a:p>
            <a:r>
              <a:rPr lang="en-GB" dirty="0" smtClean="0"/>
              <a:t>Right-click </a:t>
            </a:r>
            <a:r>
              <a:rPr lang="en-GB" dirty="0"/>
              <a:t>on an interface or abstract method definition and navigate to its implementation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01" y="2974128"/>
            <a:ext cx="6089736" cy="3226491"/>
          </a:xfrm>
          <a:prstGeom prst="rect">
            <a:avLst/>
          </a:prstGeom>
        </p:spPr>
      </p:pic>
    </p:spTree>
    <p:extLst>
      <p:ext uri="{BB962C8B-B14F-4D97-AF65-F5344CB8AC3E}">
        <p14:creationId xmlns:p14="http://schemas.microsoft.com/office/powerpoint/2010/main" val="129376899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 Interactive Window is back!</a:t>
            </a:r>
            <a:endParaRPr lang="en-GB" dirty="0"/>
          </a:p>
        </p:txBody>
      </p:sp>
      <p:sp>
        <p:nvSpPr>
          <p:cNvPr id="3" name="Text Placeholder 2"/>
          <p:cNvSpPr>
            <a:spLocks noGrp="1"/>
          </p:cNvSpPr>
          <p:nvPr>
            <p:ph type="body" sz="quarter" idx="10"/>
          </p:nvPr>
        </p:nvSpPr>
        <p:spPr>
          <a:xfrm>
            <a:off x="269239" y="1189177"/>
            <a:ext cx="11653523" cy="1934440"/>
          </a:xfrm>
        </p:spPr>
        <p:txBody>
          <a:bodyPr/>
          <a:lstStyle/>
          <a:p>
            <a:r>
              <a:rPr lang="en-GB" dirty="0" smtClean="0"/>
              <a:t>C# REPL command-line window</a:t>
            </a:r>
          </a:p>
          <a:p>
            <a:r>
              <a:rPr lang="en-GB" dirty="0" smtClean="0"/>
              <a:t>csi.exe </a:t>
            </a:r>
            <a:r>
              <a:rPr lang="en-GB" dirty="0"/>
              <a:t>- run a C# script file (.</a:t>
            </a:r>
            <a:r>
              <a:rPr lang="en-GB" dirty="0" err="1"/>
              <a:t>csx</a:t>
            </a:r>
            <a:r>
              <a:rPr lang="en-GB" dirty="0"/>
              <a:t>) from the Developer Command Prompt</a:t>
            </a:r>
          </a:p>
        </p:txBody>
      </p:sp>
      <p:pic>
        <p:nvPicPr>
          <p:cNvPr id="5" name="Picture 4"/>
          <p:cNvPicPr>
            <a:picLocks noChangeAspect="1"/>
          </p:cNvPicPr>
          <p:nvPr/>
        </p:nvPicPr>
        <p:blipFill rotWithShape="1">
          <a:blip r:embed="rId3"/>
          <a:srcRect r="15107" b="7617"/>
          <a:stretch/>
        </p:blipFill>
        <p:spPr>
          <a:xfrm>
            <a:off x="2170706" y="3261640"/>
            <a:ext cx="10021294" cy="3215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562352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 Native Shared Assembly Framework </a:t>
            </a:r>
            <a:endParaRPr lang="en-GB" dirty="0"/>
          </a:p>
        </p:txBody>
      </p:sp>
      <p:sp>
        <p:nvSpPr>
          <p:cNvPr id="3" name="Text Placeholder 2"/>
          <p:cNvSpPr>
            <a:spLocks noGrp="1"/>
          </p:cNvSpPr>
          <p:nvPr>
            <p:ph type="body" sz="quarter" idx="10"/>
          </p:nvPr>
        </p:nvSpPr>
        <p:spPr>
          <a:xfrm>
            <a:off x="269240" y="1456566"/>
            <a:ext cx="7114200" cy="2055947"/>
          </a:xfrm>
        </p:spPr>
        <p:txBody>
          <a:bodyPr/>
          <a:lstStyle/>
          <a:p>
            <a:r>
              <a:rPr lang="en-GB" sz="3200" dirty="0" smtClean="0"/>
              <a:t>Opt-in feature to reduce Release mode app size</a:t>
            </a:r>
          </a:p>
          <a:p>
            <a:r>
              <a:rPr lang="en-GB" sz="3200" dirty="0" smtClean="0"/>
              <a:t>For most apps, reduces Release mode build time</a:t>
            </a:r>
            <a:endParaRPr lang="en-GB" sz="3200" dirty="0"/>
          </a:p>
        </p:txBody>
      </p:sp>
      <p:pic>
        <p:nvPicPr>
          <p:cNvPr id="4" name="Picture 3"/>
          <p:cNvPicPr>
            <a:picLocks noChangeAspect="1"/>
          </p:cNvPicPr>
          <p:nvPr/>
        </p:nvPicPr>
        <p:blipFill>
          <a:blip r:embed="rId3"/>
          <a:stretch>
            <a:fillRect/>
          </a:stretch>
        </p:blipFill>
        <p:spPr>
          <a:xfrm>
            <a:off x="7509350" y="1189176"/>
            <a:ext cx="4457700" cy="2486025"/>
          </a:xfrm>
          <a:prstGeom prst="rect">
            <a:avLst/>
          </a:prstGeom>
        </p:spPr>
      </p:pic>
      <p:sp>
        <p:nvSpPr>
          <p:cNvPr id="5" name="Rectangle 4"/>
          <p:cNvSpPr/>
          <p:nvPr/>
        </p:nvSpPr>
        <p:spPr>
          <a:xfrm>
            <a:off x="269240" y="6229984"/>
            <a:ext cx="11655840" cy="461665"/>
          </a:xfrm>
          <a:prstGeom prst="rect">
            <a:avLst/>
          </a:prstGeom>
        </p:spPr>
        <p:txBody>
          <a:bodyPr wrap="square">
            <a:spAutoFit/>
          </a:bodyPr>
          <a:lstStyle/>
          <a:p>
            <a:r>
              <a:rPr lang="en-GB" sz="2400" b="1" dirty="0" smtClean="0"/>
              <a:t>Read more: </a:t>
            </a:r>
            <a:r>
              <a:rPr lang="en-GB" sz="2400" dirty="0" smtClean="0">
                <a:hlinkClick r:id="rId4"/>
              </a:rPr>
              <a:t>http</a:t>
            </a:r>
            <a:r>
              <a:rPr lang="en-GB" sz="2400" dirty="0">
                <a:hlinkClick r:id="rId4"/>
              </a:rPr>
              <a:t>://</a:t>
            </a:r>
            <a:r>
              <a:rPr lang="en-GB" sz="2400" dirty="0" smtClean="0">
                <a:hlinkClick r:id="rId4"/>
              </a:rPr>
              <a:t>blogs.msdn.com/b/dotnet/archive/2015/10/20/10644260.aspx</a:t>
            </a:r>
            <a:r>
              <a:rPr lang="en-GB" sz="2400" dirty="0" smtClean="0"/>
              <a:t> </a:t>
            </a:r>
            <a:endParaRPr lang="en-GB" sz="2400" dirty="0"/>
          </a:p>
        </p:txBody>
      </p:sp>
      <p:sp>
        <p:nvSpPr>
          <p:cNvPr id="8" name="Rectangle 7"/>
          <p:cNvSpPr/>
          <p:nvPr/>
        </p:nvSpPr>
        <p:spPr>
          <a:xfrm>
            <a:off x="409434" y="4368312"/>
            <a:ext cx="9949218" cy="1015663"/>
          </a:xfrm>
          <a:prstGeom prst="rect">
            <a:avLst/>
          </a:prstGeom>
          <a:ln>
            <a:solidFill>
              <a:schemeClr val="accent1"/>
            </a:solidFill>
          </a:ln>
        </p:spPr>
        <p:txBody>
          <a:bodyPr wrap="square">
            <a:spAutoFit/>
          </a:bodyPr>
          <a:lstStyle/>
          <a:p>
            <a:r>
              <a:rPr lang="en-GB" sz="2000" dirty="0">
                <a:latin typeface="Consolas" panose="020B0609020204030204" pitchFamily="49" charset="0"/>
              </a:rPr>
              <a:t>&lt;</a:t>
            </a:r>
            <a:r>
              <a:rPr lang="en-GB" sz="2000" dirty="0" err="1">
                <a:latin typeface="Consolas" panose="020B0609020204030204" pitchFamily="49" charset="0"/>
              </a:rPr>
              <a:t>UseDotNetNativeToolchain</a:t>
            </a:r>
            <a:r>
              <a:rPr lang="en-GB" sz="2000" dirty="0">
                <a:latin typeface="Consolas" panose="020B0609020204030204" pitchFamily="49" charset="0"/>
              </a:rPr>
              <a:t>&gt;true&lt;/</a:t>
            </a:r>
            <a:r>
              <a:rPr lang="en-GB" sz="2000" dirty="0" err="1">
                <a:latin typeface="Consolas" panose="020B0609020204030204" pitchFamily="49" charset="0"/>
              </a:rPr>
              <a:t>UseDotNetNativeToolchain</a:t>
            </a:r>
            <a:r>
              <a:rPr lang="en-GB" sz="2000" dirty="0">
                <a:latin typeface="Consolas" panose="020B0609020204030204" pitchFamily="49" charset="0"/>
              </a:rPr>
              <a:t>&gt;  </a:t>
            </a:r>
          </a:p>
          <a:p>
            <a:r>
              <a:rPr lang="en-GB" sz="2000" b="1" dirty="0" smtClean="0">
                <a:latin typeface="Consolas" panose="020B0609020204030204" pitchFamily="49" charset="0"/>
              </a:rPr>
              <a:t>&lt;</a:t>
            </a:r>
            <a:r>
              <a:rPr lang="en-GB" sz="2000" b="1" dirty="0" err="1" smtClean="0">
                <a:latin typeface="Consolas" panose="020B0609020204030204" pitchFamily="49" charset="0"/>
              </a:rPr>
              <a:t>UseDotNetNativeSharedAssemblyFrameworkPackage</a:t>
            </a:r>
            <a:r>
              <a:rPr lang="en-GB" sz="2000" b="1" dirty="0" smtClean="0">
                <a:latin typeface="Consolas" panose="020B0609020204030204" pitchFamily="49" charset="0"/>
              </a:rPr>
              <a:t>&gt;true</a:t>
            </a:r>
          </a:p>
          <a:p>
            <a:r>
              <a:rPr lang="en-GB" sz="2000" b="1" dirty="0">
                <a:latin typeface="Consolas" panose="020B0609020204030204" pitchFamily="49" charset="0"/>
              </a:rPr>
              <a:t> </a:t>
            </a:r>
            <a:r>
              <a:rPr lang="en-GB" sz="2000" b="1" dirty="0" smtClean="0">
                <a:latin typeface="Consolas" panose="020B0609020204030204" pitchFamily="49" charset="0"/>
              </a:rPr>
              <a:t>               &lt;/</a:t>
            </a:r>
            <a:r>
              <a:rPr lang="en-GB" sz="2000" b="1" dirty="0" err="1">
                <a:latin typeface="Consolas" panose="020B0609020204030204" pitchFamily="49" charset="0"/>
              </a:rPr>
              <a:t>UseDotNetNativeSharedAssemblyFrameworkPackage</a:t>
            </a:r>
            <a:r>
              <a:rPr lang="en-GB" sz="2000" b="1" dirty="0">
                <a:latin typeface="Consolas" panose="020B0609020204030204" pitchFamily="49" charset="0"/>
              </a:rPr>
              <a:t>&gt; </a:t>
            </a:r>
          </a:p>
        </p:txBody>
      </p:sp>
    </p:spTree>
    <p:extLst>
      <p:ext uri="{BB962C8B-B14F-4D97-AF65-F5344CB8AC3E}">
        <p14:creationId xmlns:p14="http://schemas.microsoft.com/office/powerpoint/2010/main" val="202995165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Getting the developer tools</a:t>
            </a:r>
            <a:endParaRPr lang="en-GB" dirty="0"/>
          </a:p>
        </p:txBody>
      </p:sp>
    </p:spTree>
    <p:extLst>
      <p:ext uri="{BB962C8B-B14F-4D97-AF65-F5344CB8AC3E}">
        <p14:creationId xmlns:p14="http://schemas.microsoft.com/office/powerpoint/2010/main" val="341075577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2015 </a:t>
            </a:r>
            <a:r>
              <a:rPr lang="en-GB" dirty="0" smtClean="0"/>
              <a:t>Editions</a:t>
            </a:r>
            <a:endParaRPr lang="en-GB" dirty="0"/>
          </a:p>
        </p:txBody>
      </p:sp>
      <p:sp>
        <p:nvSpPr>
          <p:cNvPr id="5" name="Text Placeholder 4"/>
          <p:cNvSpPr>
            <a:spLocks noGrp="1"/>
          </p:cNvSpPr>
          <p:nvPr>
            <p:ph type="body" sz="quarter" idx="10"/>
          </p:nvPr>
        </p:nvSpPr>
        <p:spPr>
          <a:xfrm>
            <a:off x="269239" y="1189177"/>
            <a:ext cx="11653523" cy="5321778"/>
          </a:xfrm>
        </p:spPr>
        <p:txBody>
          <a:bodyPr/>
          <a:lstStyle/>
          <a:p>
            <a:r>
              <a:rPr lang="en-GB" dirty="0"/>
              <a:t>Enterprise</a:t>
            </a:r>
          </a:p>
          <a:p>
            <a:pPr lvl="1"/>
            <a:r>
              <a:rPr lang="en-GB" dirty="0"/>
              <a:t>The</a:t>
            </a:r>
            <a:r>
              <a:rPr lang="en-GB"/>
              <a:t> </a:t>
            </a:r>
            <a:r>
              <a:rPr lang="en-GB" dirty="0"/>
              <a:t>most comprehensive edition of Visual Studio offering enterprise grade capabilities for projects of </a:t>
            </a:r>
            <a:r>
              <a:rPr lang="en-GB"/>
              <a:t>all </a:t>
            </a:r>
            <a:r>
              <a:rPr lang="en-GB"/>
              <a:t>complexities.</a:t>
            </a:r>
            <a:endParaRPr lang="en-GB" dirty="0"/>
          </a:p>
          <a:p>
            <a:r>
              <a:rPr lang="en-GB" dirty="0"/>
              <a:t>Professional</a:t>
            </a:r>
          </a:p>
          <a:p>
            <a:pPr lvl="1"/>
            <a:r>
              <a:rPr lang="en-GB" dirty="0"/>
              <a:t>Ideal</a:t>
            </a:r>
            <a:r>
              <a:rPr lang="en-GB"/>
              <a:t> </a:t>
            </a:r>
            <a:r>
              <a:rPr lang="en-GB" dirty="0"/>
              <a:t>for individuals or small teams that want all the benefits of building apps with </a:t>
            </a:r>
            <a:r>
              <a:rPr lang="en-GB"/>
              <a:t>advance </a:t>
            </a:r>
            <a:r>
              <a:rPr lang="en-GB"/>
              <a:t>features.</a:t>
            </a:r>
            <a:endParaRPr lang="en-GB" dirty="0"/>
          </a:p>
          <a:p>
            <a:r>
              <a:rPr lang="en-GB" dirty="0"/>
              <a:t>Community Editions</a:t>
            </a:r>
          </a:p>
          <a:p>
            <a:pPr lvl="1"/>
            <a:r>
              <a:rPr lang="en-GB" dirty="0"/>
              <a:t>A</a:t>
            </a:r>
            <a:r>
              <a:rPr lang="en-GB"/>
              <a:t> </a:t>
            </a:r>
            <a:r>
              <a:rPr lang="en-GB" dirty="0"/>
              <a:t>free, full-featured and extensible tool for developer </a:t>
            </a:r>
            <a:r>
              <a:rPr lang="en-GB"/>
              <a:t>non-enterprise </a:t>
            </a:r>
            <a:r>
              <a:rPr lang="en-GB"/>
              <a:t>apps</a:t>
            </a:r>
            <a:endParaRPr lang="en-GB" dirty="0"/>
          </a:p>
          <a:p>
            <a:endParaRPr lang="en-GB" dirty="0"/>
          </a:p>
          <a:p>
            <a:r>
              <a:rPr lang="en-GB" sz="2800" dirty="0"/>
              <a:t>New downloads have Update 1 integrated</a:t>
            </a:r>
          </a:p>
          <a:p>
            <a:r>
              <a:rPr lang="en-GB" sz="2800" dirty="0"/>
              <a:t>Existing installations can update through Tools- Extensions and Updates, or download from </a:t>
            </a:r>
            <a:r>
              <a:rPr lang="en-GB" sz="2800" dirty="0">
                <a:hlinkClick r:id="rId3"/>
              </a:rPr>
              <a:t>http://go.microsoft.com/fwlink/?LinkId=691129</a:t>
            </a:r>
            <a:r>
              <a:rPr lang="en-GB" sz="2800" dirty="0"/>
              <a:t> </a:t>
            </a:r>
          </a:p>
        </p:txBody>
      </p:sp>
    </p:spTree>
    <p:extLst>
      <p:ext uri="{BB962C8B-B14F-4D97-AF65-F5344CB8AC3E}">
        <p14:creationId xmlns:p14="http://schemas.microsoft.com/office/powerpoint/2010/main" val="75671925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type="body" sz="quarter" idx="10"/>
          </p:nvPr>
        </p:nvSpPr>
        <p:spPr>
          <a:xfrm>
            <a:off x="269239" y="1189177"/>
            <a:ext cx="11653523" cy="3654205"/>
          </a:xfrm>
        </p:spPr>
        <p:txBody>
          <a:bodyPr/>
          <a:lstStyle/>
          <a:p>
            <a:r>
              <a:rPr lang="en-GB" dirty="0"/>
              <a:t>Windows 10</a:t>
            </a:r>
          </a:p>
          <a:p>
            <a:pPr lvl="1"/>
            <a:r>
              <a:rPr lang="en-GB" dirty="0"/>
              <a:t>Requires Visual Studio 2015  </a:t>
            </a:r>
            <a:endParaRPr lang="en-GB" dirty="0" smtClean="0"/>
          </a:p>
          <a:p>
            <a:pPr lvl="1"/>
            <a:r>
              <a:rPr lang="en-GB" dirty="0" smtClean="0"/>
              <a:t>Note that XAML designer in projects targeting 10586 requires that Windows 10 has been updated to 1511</a:t>
            </a:r>
            <a:endParaRPr lang="en-GB" dirty="0"/>
          </a:p>
          <a:p>
            <a:r>
              <a:rPr lang="en-GB" dirty="0"/>
              <a:t>Windows 8.1 &amp; Windows Server 2012 R2</a:t>
            </a:r>
          </a:p>
          <a:p>
            <a:pPr lvl="1"/>
            <a:r>
              <a:rPr lang="en-GB" dirty="0"/>
              <a:t>The Visual Studio </a:t>
            </a:r>
            <a:r>
              <a:rPr lang="en-GB" dirty="0" smtClean="0"/>
              <a:t>XAML designer </a:t>
            </a:r>
            <a:r>
              <a:rPr lang="en-GB" dirty="0"/>
              <a:t>does not function</a:t>
            </a:r>
          </a:p>
          <a:p>
            <a:pPr lvl="1"/>
            <a:r>
              <a:rPr lang="en-GB" dirty="0"/>
              <a:t>Debugging requires a Windows 10 device </a:t>
            </a:r>
            <a:r>
              <a:rPr lang="en-GB" dirty="0" smtClean="0"/>
              <a:t>and </a:t>
            </a:r>
            <a:r>
              <a:rPr lang="en-GB" dirty="0"/>
              <a:t>Remote Debugging Tools</a:t>
            </a:r>
          </a:p>
          <a:p>
            <a:endParaRPr lang="en-GB" dirty="0"/>
          </a:p>
        </p:txBody>
      </p:sp>
    </p:spTree>
    <p:extLst>
      <p:ext uri="{BB962C8B-B14F-4D97-AF65-F5344CB8AC3E}">
        <p14:creationId xmlns:p14="http://schemas.microsoft.com/office/powerpoint/2010/main" val="156815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 Windows 10 dev environment 60 day </a:t>
            </a:r>
            <a:r>
              <a:rPr lang="en-GB" dirty="0" err="1" smtClean="0"/>
              <a:t>eval</a:t>
            </a:r>
            <a:endParaRPr lang="en-GB" dirty="0"/>
          </a:p>
        </p:txBody>
      </p:sp>
      <p:sp>
        <p:nvSpPr>
          <p:cNvPr id="3" name="Text Placeholder 2"/>
          <p:cNvSpPr>
            <a:spLocks noGrp="1"/>
          </p:cNvSpPr>
          <p:nvPr>
            <p:ph type="body" sz="quarter" idx="10"/>
          </p:nvPr>
        </p:nvSpPr>
        <p:spPr>
          <a:xfrm>
            <a:off x="269239" y="1189177"/>
            <a:ext cx="11653523" cy="627864"/>
          </a:xfrm>
        </p:spPr>
        <p:txBody>
          <a:bodyPr/>
          <a:lstStyle/>
          <a:p>
            <a:r>
              <a:rPr lang="en-GB" sz="3200" dirty="0"/>
              <a:t>https://dev.windows.com/en-us/downloads/virtual-machines</a:t>
            </a:r>
          </a:p>
        </p:txBody>
      </p:sp>
      <p:pic>
        <p:nvPicPr>
          <p:cNvPr id="5" name="Picture 4"/>
          <p:cNvPicPr>
            <a:picLocks noChangeAspect="1"/>
          </p:cNvPicPr>
          <p:nvPr/>
        </p:nvPicPr>
        <p:blipFill rotWithShape="1">
          <a:blip r:embed="rId3"/>
          <a:srcRect b="3592"/>
          <a:stretch/>
        </p:blipFill>
        <p:spPr>
          <a:xfrm>
            <a:off x="1336343" y="1939871"/>
            <a:ext cx="9519314" cy="49113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792321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Bridge for iOS</a:t>
            </a:r>
            <a:endParaRPr lang="en-GB" dirty="0"/>
          </a:p>
        </p:txBody>
      </p:sp>
      <p:sp>
        <p:nvSpPr>
          <p:cNvPr id="3" name="Text Placeholder 2"/>
          <p:cNvSpPr>
            <a:spLocks noGrp="1"/>
          </p:cNvSpPr>
          <p:nvPr>
            <p:ph type="body" sz="quarter" idx="10"/>
          </p:nvPr>
        </p:nvSpPr>
        <p:spPr>
          <a:xfrm>
            <a:off x="269239" y="1189177"/>
            <a:ext cx="11653523" cy="727700"/>
          </a:xfrm>
        </p:spPr>
        <p:txBody>
          <a:bodyPr/>
          <a:lstStyle/>
          <a:p>
            <a:r>
              <a:rPr lang="en-GB" dirty="0"/>
              <a:t>https://dev.windows.com/en-us/bridges/ios</a:t>
            </a:r>
          </a:p>
        </p:txBody>
      </p:sp>
      <p:pic>
        <p:nvPicPr>
          <p:cNvPr id="4" name="Picture 3"/>
          <p:cNvPicPr>
            <a:picLocks noChangeAspect="1"/>
          </p:cNvPicPr>
          <p:nvPr/>
        </p:nvPicPr>
        <p:blipFill>
          <a:blip r:embed="rId2"/>
          <a:stretch>
            <a:fillRect/>
          </a:stretch>
        </p:blipFill>
        <p:spPr>
          <a:xfrm>
            <a:off x="2993310" y="2448181"/>
            <a:ext cx="6205380" cy="3932937"/>
          </a:xfrm>
          <a:prstGeom prst="rect">
            <a:avLst/>
          </a:prstGeom>
        </p:spPr>
      </p:pic>
    </p:spTree>
    <p:extLst>
      <p:ext uri="{BB962C8B-B14F-4D97-AF65-F5344CB8AC3E}">
        <p14:creationId xmlns:p14="http://schemas.microsoft.com/office/powerpoint/2010/main" val="404752200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Bridge for Silverlight Windows Phone 8.1 Apps</a:t>
            </a:r>
            <a:endParaRPr lang="en-GB" dirty="0"/>
          </a:p>
        </p:txBody>
      </p:sp>
      <p:sp>
        <p:nvSpPr>
          <p:cNvPr id="3" name="Text Placeholder 2"/>
          <p:cNvSpPr>
            <a:spLocks noGrp="1"/>
          </p:cNvSpPr>
          <p:nvPr>
            <p:ph type="body" sz="quarter" idx="10"/>
          </p:nvPr>
        </p:nvSpPr>
        <p:spPr>
          <a:xfrm>
            <a:off x="269239" y="1189177"/>
            <a:ext cx="11653523" cy="1612749"/>
          </a:xfrm>
        </p:spPr>
        <p:txBody>
          <a:bodyPr/>
          <a:lstStyle/>
          <a:p>
            <a:r>
              <a:rPr lang="en-GB" sz="3200" dirty="0" smtClean="0"/>
              <a:t>Free Visual Studio </a:t>
            </a:r>
            <a:r>
              <a:rPr lang="en-GB" sz="3200" dirty="0"/>
              <a:t>add-in that accelerates bringing Windows Phone 8.1 apps to </a:t>
            </a:r>
            <a:r>
              <a:rPr lang="en-GB" sz="3200" dirty="0" smtClean="0"/>
              <a:t>UWP</a:t>
            </a:r>
          </a:p>
          <a:p>
            <a:r>
              <a:rPr lang="en-GB" sz="3200" dirty="0" smtClean="0"/>
              <a:t>Download: </a:t>
            </a:r>
            <a:r>
              <a:rPr lang="en-GB" sz="3200" u="sng" dirty="0" smtClean="0">
                <a:hlinkClick r:id="rId2"/>
              </a:rPr>
              <a:t>http://www.mobilize.net/download-silverlight-bridge</a:t>
            </a:r>
            <a:endParaRPr lang="en-GB" sz="3200" dirty="0"/>
          </a:p>
        </p:txBody>
      </p:sp>
      <p:pic>
        <p:nvPicPr>
          <p:cNvPr id="4" name="Picture 3"/>
          <p:cNvPicPr>
            <a:picLocks noChangeAspect="1"/>
          </p:cNvPicPr>
          <p:nvPr/>
        </p:nvPicPr>
        <p:blipFill>
          <a:blip r:embed="rId3"/>
          <a:stretch>
            <a:fillRect/>
          </a:stretch>
        </p:blipFill>
        <p:spPr>
          <a:xfrm>
            <a:off x="3228109" y="3021588"/>
            <a:ext cx="5735782" cy="3633212"/>
          </a:xfrm>
          <a:prstGeom prst="rect">
            <a:avLst/>
          </a:prstGeom>
        </p:spPr>
      </p:pic>
    </p:spTree>
    <p:extLst>
      <p:ext uri="{BB962C8B-B14F-4D97-AF65-F5344CB8AC3E}">
        <p14:creationId xmlns:p14="http://schemas.microsoft.com/office/powerpoint/2010/main" val="3277424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dev.windows.com</a:t>
            </a:r>
            <a:endParaRPr lang="en-GB" dirty="0"/>
          </a:p>
        </p:txBody>
      </p:sp>
      <p:pic>
        <p:nvPicPr>
          <p:cNvPr id="3" name="Picture 2"/>
          <p:cNvPicPr>
            <a:picLocks noChangeAspect="1"/>
          </p:cNvPicPr>
          <p:nvPr/>
        </p:nvPicPr>
        <p:blipFill>
          <a:blip r:embed="rId3"/>
          <a:stretch>
            <a:fillRect/>
          </a:stretch>
        </p:blipFill>
        <p:spPr>
          <a:xfrm>
            <a:off x="1554119" y="1189176"/>
            <a:ext cx="9086082" cy="5371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16640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gradFill>
                  <a:gsLst>
                    <a:gs pos="1250">
                      <a:srgbClr val="333333"/>
                    </a:gs>
                    <a:gs pos="100000">
                      <a:srgbClr val="333333"/>
                    </a:gs>
                  </a:gsLst>
                  <a:lin ang="5400000" scaled="0"/>
                </a:gradFill>
              </a:rPr>
              <a:t>2016: Bringing our device family together</a:t>
            </a:r>
          </a:p>
        </p:txBody>
      </p:sp>
      <p:sp>
        <p:nvSpPr>
          <p:cNvPr id="4" name="Rectangle 3"/>
          <p:cNvSpPr/>
          <p:nvPr/>
        </p:nvSpPr>
        <p:spPr bwMode="auto">
          <a:xfrm>
            <a:off x="1" y="3102710"/>
            <a:ext cx="12192001" cy="92720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7975" fontAlgn="base">
              <a:lnSpc>
                <a:spcPct val="90000"/>
              </a:lnSpc>
              <a:spcBef>
                <a:spcPct val="0"/>
              </a:spcBef>
              <a:spcAft>
                <a:spcPct val="0"/>
              </a:spcAft>
            </a:pPr>
            <a:endParaRPr lang="en-US" sz="2400" kern="0" dirty="0" err="1">
              <a:gradFill>
                <a:gsLst>
                  <a:gs pos="2917">
                    <a:srgbClr val="737373"/>
                  </a:gs>
                  <a:gs pos="81000">
                    <a:srgbClr val="737373"/>
                  </a:gs>
                </a:gsLst>
                <a:lin ang="5400000" scaled="0"/>
              </a:gradFill>
              <a:ea typeface="Segoe UI" pitchFamily="34" charset="0"/>
              <a:cs typeface="Segoe UI" pitchFamily="34" charset="0"/>
            </a:endParaRPr>
          </a:p>
        </p:txBody>
      </p:sp>
      <p:sp>
        <p:nvSpPr>
          <p:cNvPr id="5" name="Oval 4"/>
          <p:cNvSpPr/>
          <p:nvPr/>
        </p:nvSpPr>
        <p:spPr>
          <a:xfrm>
            <a:off x="240925" y="3277973"/>
            <a:ext cx="525644" cy="525644"/>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1219170">
              <a:lnSpc>
                <a:spcPct val="90000"/>
              </a:lnSpc>
              <a:spcBef>
                <a:spcPts val="800"/>
              </a:spcBef>
            </a:pPr>
            <a:endParaRPr lang="en-US" sz="2667" kern="0" dirty="0" err="1">
              <a:solidFill>
                <a:sysClr val="windowText" lastClr="000000"/>
              </a:solidFill>
            </a:endParaRPr>
          </a:p>
        </p:txBody>
      </p:sp>
      <p:sp>
        <p:nvSpPr>
          <p:cNvPr id="6" name="TextBox 5"/>
          <p:cNvSpPr txBox="1"/>
          <p:nvPr/>
        </p:nvSpPr>
        <p:spPr>
          <a:xfrm>
            <a:off x="-34705" y="967832"/>
            <a:ext cx="2004725" cy="960263"/>
          </a:xfrm>
          <a:prstGeom prst="rect">
            <a:avLst/>
          </a:prstGeom>
          <a:noFill/>
        </p:spPr>
        <p:txBody>
          <a:bodyPr wrap="square" lIns="182880" tIns="146304" rIns="182880" bIns="146304" rtlCol="0">
            <a:spAutoFit/>
          </a:bodyPr>
          <a:lstStyle/>
          <a:p>
            <a:pPr defTabSz="1219170">
              <a:lnSpc>
                <a:spcPct val="90000"/>
              </a:lnSpc>
              <a:spcBef>
                <a:spcPts val="800"/>
              </a:spcBef>
            </a:pPr>
            <a:r>
              <a:rPr lang="en-US" sz="2400" kern="0" dirty="0">
                <a:solidFill>
                  <a:schemeClr val="accent1">
                    <a:lumMod val="75000"/>
                  </a:schemeClr>
                </a:solidFill>
                <a:cs typeface="Segoe UI Bold" panose="020B0802040204020203" pitchFamily="34" charset="0"/>
              </a:rPr>
              <a:t>29 July</a:t>
            </a:r>
            <a:br>
              <a:rPr lang="en-US" sz="2400" kern="0" dirty="0">
                <a:solidFill>
                  <a:schemeClr val="accent1">
                    <a:lumMod val="75000"/>
                  </a:schemeClr>
                </a:solidFill>
                <a:cs typeface="Segoe UI Bold" panose="020B0802040204020203" pitchFamily="34" charset="0"/>
              </a:rPr>
            </a:br>
            <a:r>
              <a:rPr lang="en-US" sz="2400" kern="0" dirty="0">
                <a:solidFill>
                  <a:schemeClr val="accent1">
                    <a:lumMod val="75000"/>
                  </a:schemeClr>
                </a:solidFill>
                <a:cs typeface="Segoe UI Bold" panose="020B0802040204020203" pitchFamily="34" charset="0"/>
              </a:rPr>
              <a:t>2015</a:t>
            </a:r>
          </a:p>
        </p:txBody>
      </p:sp>
      <p:grpSp>
        <p:nvGrpSpPr>
          <p:cNvPr id="7" name="Group 6"/>
          <p:cNvGrpSpPr/>
          <p:nvPr/>
        </p:nvGrpSpPr>
        <p:grpSpPr>
          <a:xfrm>
            <a:off x="802212" y="2290015"/>
            <a:ext cx="2347696" cy="1287480"/>
            <a:chOff x="3289488" y="1204549"/>
            <a:chExt cx="1240987" cy="680561"/>
          </a:xfrm>
        </p:grpSpPr>
        <p:pic>
          <p:nvPicPr>
            <p:cNvPr id="8" name="Picture 7"/>
            <p:cNvPicPr>
              <a:picLocks noChangeAspect="1"/>
            </p:cNvPicPr>
            <p:nvPr/>
          </p:nvPicPr>
          <p:blipFill>
            <a:blip r:embed="rId3">
              <a:duotone>
                <a:schemeClr val="accent1">
                  <a:shade val="45000"/>
                  <a:satMod val="135000"/>
                </a:schemeClr>
                <a:prstClr val="white"/>
              </a:duotone>
            </a:blip>
            <a:stretch>
              <a:fillRect/>
            </a:stretch>
          </p:blipFill>
          <p:spPr>
            <a:xfrm>
              <a:off x="3404970" y="1204549"/>
              <a:ext cx="873602" cy="536615"/>
            </a:xfrm>
            <a:prstGeom prst="rect">
              <a:avLst/>
            </a:prstGeom>
          </p:spPr>
        </p:pic>
        <p:pic>
          <p:nvPicPr>
            <p:cNvPr id="9" name="Picture 8"/>
            <p:cNvPicPr>
              <a:picLocks noChangeAspect="1"/>
            </p:cNvPicPr>
            <p:nvPr/>
          </p:nvPicPr>
          <p:blipFill>
            <a:blip r:embed="rId4">
              <a:duotone>
                <a:schemeClr val="accent1">
                  <a:shade val="45000"/>
                  <a:satMod val="135000"/>
                </a:schemeClr>
                <a:prstClr val="white"/>
              </a:duotone>
            </a:blip>
            <a:stretch>
              <a:fillRect/>
            </a:stretch>
          </p:blipFill>
          <p:spPr>
            <a:xfrm>
              <a:off x="3779152" y="1425856"/>
              <a:ext cx="751323" cy="459254"/>
            </a:xfrm>
            <a:prstGeom prst="rect">
              <a:avLst/>
            </a:prstGeom>
          </p:spPr>
        </p:pic>
        <p:pic>
          <p:nvPicPr>
            <p:cNvPr id="10" name="Picture 9"/>
            <p:cNvPicPr>
              <a:picLocks noChangeAspect="1"/>
            </p:cNvPicPr>
            <p:nvPr/>
          </p:nvPicPr>
          <p:blipFill>
            <a:blip r:embed="rId5">
              <a:duotone>
                <a:schemeClr val="accent1">
                  <a:shade val="45000"/>
                  <a:satMod val="135000"/>
                </a:schemeClr>
                <a:prstClr val="white"/>
              </a:duotone>
            </a:blip>
            <a:stretch>
              <a:fillRect/>
            </a:stretch>
          </p:blipFill>
          <p:spPr>
            <a:xfrm>
              <a:off x="3289488" y="1477960"/>
              <a:ext cx="653818" cy="390139"/>
            </a:xfrm>
            <a:prstGeom prst="rect">
              <a:avLst/>
            </a:prstGeom>
          </p:spPr>
        </p:pic>
      </p:grpSp>
      <p:grpSp>
        <p:nvGrpSpPr>
          <p:cNvPr id="11" name="Group 10"/>
          <p:cNvGrpSpPr/>
          <p:nvPr/>
        </p:nvGrpSpPr>
        <p:grpSpPr>
          <a:xfrm>
            <a:off x="1420657" y="3363777"/>
            <a:ext cx="846115" cy="413008"/>
            <a:chOff x="1522017" y="2374576"/>
            <a:chExt cx="758694" cy="370336"/>
          </a:xfrm>
        </p:grpSpPr>
        <p:pic>
          <p:nvPicPr>
            <p:cNvPr id="12" name="IoT"/>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2017" y="2402466"/>
              <a:ext cx="378950" cy="274863"/>
            </a:xfrm>
            <a:prstGeom prst="rect">
              <a:avLst/>
            </a:prstGeom>
          </p:spPr>
        </p:pic>
        <p:pic>
          <p:nvPicPr>
            <p:cNvPr id="13" name="IoT"/>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01762" y="2374576"/>
              <a:ext cx="378949" cy="274864"/>
            </a:xfrm>
            <a:prstGeom prst="rect">
              <a:avLst/>
            </a:prstGeom>
          </p:spPr>
        </p:pic>
        <p:pic>
          <p:nvPicPr>
            <p:cNvPr id="14" name="Picture 13"/>
            <p:cNvPicPr>
              <a:picLocks noChangeAspect="1"/>
            </p:cNvPicPr>
            <p:nvPr/>
          </p:nvPicPr>
          <p:blipFill>
            <a:blip r:embed="rId7">
              <a:duotone>
                <a:schemeClr val="accent1">
                  <a:shade val="45000"/>
                  <a:satMod val="135000"/>
                </a:schemeClr>
                <a:prstClr val="white"/>
              </a:duotone>
            </a:blip>
            <a:stretch>
              <a:fillRect/>
            </a:stretch>
          </p:blipFill>
          <p:spPr>
            <a:xfrm>
              <a:off x="1720113" y="2468957"/>
              <a:ext cx="411595" cy="275955"/>
            </a:xfrm>
            <a:prstGeom prst="rect">
              <a:avLst/>
            </a:prstGeom>
          </p:spPr>
        </p:pic>
      </p:grpSp>
      <p:cxnSp>
        <p:nvCxnSpPr>
          <p:cNvPr id="16" name="Straight Connector 15"/>
          <p:cNvCxnSpPr>
            <a:endCxn id="5" idx="0"/>
          </p:cNvCxnSpPr>
          <p:nvPr/>
        </p:nvCxnSpPr>
        <p:spPr>
          <a:xfrm>
            <a:off x="503746" y="1766170"/>
            <a:ext cx="1" cy="151180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469977" y="3276606"/>
            <a:ext cx="553323" cy="525644"/>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1219170">
              <a:lnSpc>
                <a:spcPct val="90000"/>
              </a:lnSpc>
              <a:spcBef>
                <a:spcPts val="800"/>
              </a:spcBef>
            </a:pPr>
            <a:endParaRPr lang="en-US" sz="2667" kern="0" dirty="0" err="1">
              <a:solidFill>
                <a:sysClr val="windowText" lastClr="000000"/>
              </a:solidFill>
            </a:endParaRPr>
          </a:p>
        </p:txBody>
      </p:sp>
      <p:sp>
        <p:nvSpPr>
          <p:cNvPr id="30" name="TextBox 29"/>
          <p:cNvSpPr txBox="1"/>
          <p:nvPr/>
        </p:nvSpPr>
        <p:spPr>
          <a:xfrm>
            <a:off x="3217833" y="993404"/>
            <a:ext cx="2110284" cy="960263"/>
          </a:xfrm>
          <a:prstGeom prst="rect">
            <a:avLst/>
          </a:prstGeom>
          <a:noFill/>
        </p:spPr>
        <p:txBody>
          <a:bodyPr wrap="square" lIns="182880" tIns="146304" rIns="182880" bIns="146304" rtlCol="0">
            <a:spAutoFit/>
          </a:bodyPr>
          <a:lstStyle/>
          <a:p>
            <a:pPr defTabSz="1219170">
              <a:lnSpc>
                <a:spcPct val="90000"/>
              </a:lnSpc>
              <a:spcBef>
                <a:spcPts val="800"/>
              </a:spcBef>
            </a:pPr>
            <a:r>
              <a:rPr lang="en-US" sz="2400" kern="0" dirty="0">
                <a:solidFill>
                  <a:schemeClr val="accent1">
                    <a:lumMod val="75000"/>
                  </a:schemeClr>
                </a:solidFill>
                <a:cs typeface="Segoe UI Bold" panose="020B0802040204020203" pitchFamily="34" charset="0"/>
              </a:rPr>
              <a:t>Holiday</a:t>
            </a:r>
            <a:br>
              <a:rPr lang="en-US" sz="2400" kern="0" dirty="0">
                <a:solidFill>
                  <a:schemeClr val="accent1">
                    <a:lumMod val="75000"/>
                  </a:schemeClr>
                </a:solidFill>
                <a:cs typeface="Segoe UI Bold" panose="020B0802040204020203" pitchFamily="34" charset="0"/>
              </a:rPr>
            </a:br>
            <a:r>
              <a:rPr lang="en-US" sz="2400" kern="0" dirty="0">
                <a:solidFill>
                  <a:schemeClr val="accent1">
                    <a:lumMod val="75000"/>
                  </a:schemeClr>
                </a:solidFill>
                <a:cs typeface="Segoe UI Bold" panose="020B0802040204020203" pitchFamily="34" charset="0"/>
              </a:rPr>
              <a:t>2015</a:t>
            </a:r>
          </a:p>
        </p:txBody>
      </p:sp>
      <p:cxnSp>
        <p:nvCxnSpPr>
          <p:cNvPr id="31" name="Straight Connector 30"/>
          <p:cNvCxnSpPr>
            <a:endCxn id="27" idx="0"/>
          </p:cNvCxnSpPr>
          <p:nvPr/>
        </p:nvCxnSpPr>
        <p:spPr>
          <a:xfrm>
            <a:off x="3741683" y="1764886"/>
            <a:ext cx="4956" cy="151172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325208" y="2215947"/>
            <a:ext cx="1852680" cy="1522240"/>
          </a:xfrm>
          <a:prstGeom prst="rect">
            <a:avLst/>
          </a:prstGeom>
        </p:spPr>
      </p:pic>
      <p:grpSp>
        <p:nvGrpSpPr>
          <p:cNvPr id="33" name="Group 32"/>
          <p:cNvGrpSpPr/>
          <p:nvPr/>
        </p:nvGrpSpPr>
        <p:grpSpPr>
          <a:xfrm>
            <a:off x="4245152" y="3221161"/>
            <a:ext cx="832403" cy="555625"/>
            <a:chOff x="2023371" y="1621996"/>
            <a:chExt cx="729991" cy="487267"/>
          </a:xfrm>
        </p:grpSpPr>
        <p:pic>
          <p:nvPicPr>
            <p:cNvPr id="34" name="Picture 33"/>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23371" y="1675611"/>
              <a:ext cx="260394" cy="393562"/>
            </a:xfrm>
            <a:prstGeom prst="rect">
              <a:avLst/>
            </a:prstGeom>
          </p:spPr>
        </p:pic>
        <p:pic>
          <p:nvPicPr>
            <p:cNvPr id="35" name="Picture 34"/>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32124" y="1804560"/>
              <a:ext cx="200088" cy="302414"/>
            </a:xfrm>
            <a:prstGeom prst="rect">
              <a:avLst/>
            </a:prstGeom>
          </p:spPr>
        </p:pic>
        <p:grpSp>
          <p:nvGrpSpPr>
            <p:cNvPr id="36" name="Group 35"/>
            <p:cNvGrpSpPr/>
            <p:nvPr/>
          </p:nvGrpSpPr>
          <p:grpSpPr>
            <a:xfrm>
              <a:off x="2240255" y="1621996"/>
              <a:ext cx="513107" cy="487267"/>
              <a:chOff x="-859587" y="3221256"/>
              <a:chExt cx="1194096" cy="1133954"/>
            </a:xfrm>
          </p:grpSpPr>
          <p:pic>
            <p:nvPicPr>
              <p:cNvPr id="37" name="Small Tablet"/>
              <p:cNvPicPr>
                <a:picLocks noChangeAspect="1"/>
              </p:cNvPicPr>
              <p:nvPr/>
            </p:nvPicPr>
            <p:blipFill rotWithShape="1">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r="74010"/>
              <a:stretch/>
            </p:blipFill>
            <p:spPr>
              <a:xfrm>
                <a:off x="-859587" y="3348787"/>
                <a:ext cx="322999" cy="976369"/>
              </a:xfrm>
              <a:prstGeom prst="rect">
                <a:avLst/>
              </a:prstGeom>
            </p:spPr>
          </p:pic>
          <p:pic>
            <p:nvPicPr>
              <p:cNvPr id="38" name="Picture 37"/>
              <p:cNvPicPr>
                <a:picLocks noChangeAspect="1"/>
              </p:cNvPicPr>
              <p:nvPr/>
            </p:nvPicPr>
            <p:blipFill>
              <a:blip r:embed="rId12">
                <a:duotone>
                  <a:schemeClr val="accent1">
                    <a:shade val="45000"/>
                    <a:satMod val="135000"/>
                  </a:schemeClr>
                  <a:prstClr val="white"/>
                </a:duotone>
              </a:blip>
              <a:stretch>
                <a:fillRect/>
              </a:stretch>
            </p:blipFill>
            <p:spPr>
              <a:xfrm>
                <a:off x="-720190" y="3221256"/>
                <a:ext cx="1054699" cy="1133954"/>
              </a:xfrm>
              <a:prstGeom prst="rect">
                <a:avLst/>
              </a:prstGeom>
            </p:spPr>
          </p:pic>
        </p:grpSp>
      </p:grpSp>
      <p:sp>
        <p:nvSpPr>
          <p:cNvPr id="47" name="Oval 46"/>
          <p:cNvSpPr/>
          <p:nvPr/>
        </p:nvSpPr>
        <p:spPr>
          <a:xfrm>
            <a:off x="6699287" y="3279007"/>
            <a:ext cx="553323" cy="525644"/>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1219170">
              <a:lnSpc>
                <a:spcPct val="90000"/>
              </a:lnSpc>
              <a:spcBef>
                <a:spcPts val="800"/>
              </a:spcBef>
            </a:pPr>
            <a:endParaRPr lang="en-US" sz="2667" kern="0" dirty="0" err="1">
              <a:solidFill>
                <a:sysClr val="windowText" lastClr="000000"/>
              </a:solidFill>
            </a:endParaRPr>
          </a:p>
        </p:txBody>
      </p:sp>
      <p:sp>
        <p:nvSpPr>
          <p:cNvPr id="48" name="TextBox 47"/>
          <p:cNvSpPr txBox="1"/>
          <p:nvPr/>
        </p:nvSpPr>
        <p:spPr>
          <a:xfrm>
            <a:off x="6433937" y="987887"/>
            <a:ext cx="2110284" cy="960263"/>
          </a:xfrm>
          <a:prstGeom prst="rect">
            <a:avLst/>
          </a:prstGeom>
          <a:noFill/>
        </p:spPr>
        <p:txBody>
          <a:bodyPr wrap="square" lIns="182880" tIns="146304" rIns="182880" bIns="146304" rtlCol="0">
            <a:spAutoFit/>
          </a:bodyPr>
          <a:lstStyle/>
          <a:p>
            <a:pPr defTabSz="1219170">
              <a:lnSpc>
                <a:spcPct val="90000"/>
              </a:lnSpc>
              <a:spcBef>
                <a:spcPts val="800"/>
              </a:spcBef>
            </a:pPr>
            <a:r>
              <a:rPr lang="en-US" sz="2400" kern="0" dirty="0">
                <a:solidFill>
                  <a:schemeClr val="accent1">
                    <a:lumMod val="75000"/>
                  </a:schemeClr>
                </a:solidFill>
                <a:latin typeface="Segoe UI Bold" panose="020B0802040204020203" pitchFamily="34" charset="0"/>
                <a:cs typeface="Segoe UI Bold" panose="020B0802040204020203" pitchFamily="34" charset="0"/>
              </a:rPr>
              <a:t>Early</a:t>
            </a:r>
            <a:br>
              <a:rPr lang="en-US" sz="2400" kern="0" dirty="0">
                <a:solidFill>
                  <a:schemeClr val="accent1">
                    <a:lumMod val="75000"/>
                  </a:schemeClr>
                </a:solidFill>
                <a:latin typeface="Segoe UI Bold" panose="020B0802040204020203" pitchFamily="34" charset="0"/>
                <a:cs typeface="Segoe UI Bold" panose="020B0802040204020203" pitchFamily="34" charset="0"/>
              </a:rPr>
            </a:br>
            <a:r>
              <a:rPr lang="en-US" sz="2400" kern="0" dirty="0">
                <a:solidFill>
                  <a:schemeClr val="accent1">
                    <a:lumMod val="75000"/>
                  </a:schemeClr>
                </a:solidFill>
                <a:latin typeface="Segoe UI Bold" panose="020B0802040204020203" pitchFamily="34" charset="0"/>
                <a:cs typeface="Segoe UI Bold" panose="020B0802040204020203" pitchFamily="34" charset="0"/>
              </a:rPr>
              <a:t>2016</a:t>
            </a:r>
          </a:p>
        </p:txBody>
      </p:sp>
      <p:cxnSp>
        <p:nvCxnSpPr>
          <p:cNvPr id="49" name="Straight Connector 48"/>
          <p:cNvCxnSpPr>
            <a:endCxn id="47" idx="0"/>
          </p:cNvCxnSpPr>
          <p:nvPr/>
        </p:nvCxnSpPr>
        <p:spPr>
          <a:xfrm>
            <a:off x="6975948" y="1764886"/>
            <a:ext cx="1" cy="1514121"/>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rotWithShape="1">
          <a:blip r:embed="rId13">
            <a:duotone>
              <a:schemeClr val="accent1">
                <a:shade val="45000"/>
                <a:satMod val="135000"/>
              </a:schemeClr>
              <a:prstClr val="white"/>
            </a:duotone>
          </a:blip>
          <a:srcRect l="8702" t="2980" r="10322" b="10116"/>
          <a:stretch/>
        </p:blipFill>
        <p:spPr>
          <a:xfrm>
            <a:off x="363869" y="4426004"/>
            <a:ext cx="3611339" cy="2177581"/>
          </a:xfrm>
          <a:prstGeom prst="rect">
            <a:avLst/>
          </a:prstGeom>
        </p:spPr>
      </p:pic>
      <p:pic>
        <p:nvPicPr>
          <p:cNvPr id="63" name="Picture 62"/>
          <p:cNvPicPr>
            <a:picLocks noChangeAspect="1"/>
          </p:cNvPicPr>
          <p:nvPr/>
        </p:nvPicPr>
        <p:blipFill>
          <a:blip r:embed="rId14">
            <a:duotone>
              <a:schemeClr val="accent1">
                <a:shade val="45000"/>
                <a:satMod val="135000"/>
              </a:schemeClr>
              <a:prstClr val="white"/>
            </a:duotone>
          </a:blip>
          <a:stretch>
            <a:fillRect/>
          </a:stretch>
        </p:blipFill>
        <p:spPr>
          <a:xfrm>
            <a:off x="5069599" y="3935207"/>
            <a:ext cx="2728677" cy="2084941"/>
          </a:xfrm>
          <a:prstGeom prst="rect">
            <a:avLst/>
          </a:prstGeom>
        </p:spPr>
      </p:pic>
      <p:pic>
        <p:nvPicPr>
          <p:cNvPr id="64" name="Picture 63"/>
          <p:cNvPicPr>
            <a:picLocks noChangeAspect="1"/>
          </p:cNvPicPr>
          <p:nvPr/>
        </p:nvPicPr>
        <p:blipFill>
          <a:blip r:embed="rId15">
            <a:duotone>
              <a:schemeClr val="accent1">
                <a:shade val="45000"/>
                <a:satMod val="135000"/>
              </a:schemeClr>
              <a:prstClr val="white"/>
            </a:duotone>
          </a:blip>
          <a:stretch>
            <a:fillRect/>
          </a:stretch>
        </p:blipFill>
        <p:spPr>
          <a:xfrm>
            <a:off x="503746" y="4984587"/>
            <a:ext cx="1081117" cy="609653"/>
          </a:xfrm>
          <a:prstGeom prst="rect">
            <a:avLst/>
          </a:prstGeom>
        </p:spPr>
      </p:pic>
      <p:pic>
        <p:nvPicPr>
          <p:cNvPr id="65" name="Picture 64"/>
          <p:cNvPicPr>
            <a:picLocks noChangeAspect="1"/>
          </p:cNvPicPr>
          <p:nvPr/>
        </p:nvPicPr>
        <p:blipFill>
          <a:blip r:embed="rId16">
            <a:duotone>
              <a:schemeClr val="accent1">
                <a:shade val="45000"/>
                <a:satMod val="135000"/>
              </a:schemeClr>
              <a:prstClr val="white"/>
            </a:duotone>
          </a:blip>
          <a:stretch>
            <a:fillRect/>
          </a:stretch>
        </p:blipFill>
        <p:spPr>
          <a:xfrm>
            <a:off x="3724869" y="5041404"/>
            <a:ext cx="1842683" cy="1378961"/>
          </a:xfrm>
          <a:prstGeom prst="rect">
            <a:avLst/>
          </a:prstGeom>
        </p:spPr>
      </p:pic>
      <p:pic>
        <p:nvPicPr>
          <p:cNvPr id="66" name="Picture 65"/>
          <p:cNvPicPr>
            <a:picLocks noChangeAspect="1"/>
          </p:cNvPicPr>
          <p:nvPr/>
        </p:nvPicPr>
        <p:blipFill>
          <a:blip r:embed="rId17">
            <a:duotone>
              <a:schemeClr val="accent1">
                <a:shade val="45000"/>
                <a:satMod val="135000"/>
              </a:schemeClr>
              <a:prstClr val="white"/>
            </a:duotone>
          </a:blip>
          <a:stretch>
            <a:fillRect/>
          </a:stretch>
        </p:blipFill>
        <p:spPr>
          <a:xfrm>
            <a:off x="5352874" y="5367741"/>
            <a:ext cx="1845645" cy="1355396"/>
          </a:xfrm>
          <a:prstGeom prst="rect">
            <a:avLst/>
          </a:prstGeom>
        </p:spPr>
      </p:pic>
      <p:pic>
        <p:nvPicPr>
          <p:cNvPr id="67" name="Picture 66"/>
          <p:cNvPicPr>
            <a:picLocks noChangeAspect="1"/>
          </p:cNvPicPr>
          <p:nvPr/>
        </p:nvPicPr>
        <p:blipFill>
          <a:blip r:embed="rId18">
            <a:duotone>
              <a:schemeClr val="accent1">
                <a:shade val="45000"/>
                <a:satMod val="135000"/>
              </a:schemeClr>
              <a:prstClr val="white"/>
            </a:duotone>
          </a:blip>
          <a:stretch>
            <a:fillRect/>
          </a:stretch>
        </p:blipFill>
        <p:spPr>
          <a:xfrm>
            <a:off x="6912665" y="5242660"/>
            <a:ext cx="2050135" cy="1232521"/>
          </a:xfrm>
          <a:prstGeom prst="rect">
            <a:avLst/>
          </a:prstGeom>
        </p:spPr>
      </p:pic>
      <p:pic>
        <p:nvPicPr>
          <p:cNvPr id="68" name="Picture 67"/>
          <p:cNvPicPr>
            <a:picLocks noChangeAspect="1"/>
          </p:cNvPicPr>
          <p:nvPr/>
        </p:nvPicPr>
        <p:blipFill>
          <a:blip r:embed="rId19">
            <a:duotone>
              <a:schemeClr val="accent1">
                <a:shade val="45000"/>
                <a:satMod val="135000"/>
              </a:schemeClr>
              <a:prstClr val="white"/>
            </a:duotone>
          </a:blip>
          <a:stretch>
            <a:fillRect/>
          </a:stretch>
        </p:blipFill>
        <p:spPr>
          <a:xfrm>
            <a:off x="10127324" y="3920313"/>
            <a:ext cx="2003321" cy="1944688"/>
          </a:xfrm>
          <a:prstGeom prst="rect">
            <a:avLst/>
          </a:prstGeom>
        </p:spPr>
      </p:pic>
      <p:pic>
        <p:nvPicPr>
          <p:cNvPr id="69" name="Picture 68"/>
          <p:cNvPicPr>
            <a:picLocks noChangeAspect="1"/>
          </p:cNvPicPr>
          <p:nvPr/>
        </p:nvPicPr>
        <p:blipFill rotWithShape="1">
          <a:blip r:embed="rId20">
            <a:duotone>
              <a:schemeClr val="accent1">
                <a:shade val="45000"/>
                <a:satMod val="135000"/>
              </a:schemeClr>
              <a:prstClr val="white"/>
            </a:duotone>
          </a:blip>
          <a:srcRect l="9701" t="5811" r="11121" b="7686"/>
          <a:stretch/>
        </p:blipFill>
        <p:spPr>
          <a:xfrm>
            <a:off x="8758310" y="4528458"/>
            <a:ext cx="3069089" cy="1891905"/>
          </a:xfrm>
          <a:prstGeom prst="rect">
            <a:avLst/>
          </a:prstGeom>
        </p:spPr>
      </p:pic>
      <p:pic>
        <p:nvPicPr>
          <p:cNvPr id="50" name="MS TV"/>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84755" y="1579563"/>
            <a:ext cx="3638533" cy="2121853"/>
          </a:xfrm>
          <a:prstGeom prst="rect">
            <a:avLst/>
          </a:prstGeom>
        </p:spPr>
      </p:pic>
      <p:pic>
        <p:nvPicPr>
          <p:cNvPr id="51" name="hololense glass" descr="141215_B-hero_01.png"/>
          <p:cNvPicPr>
            <a:picLocks noChangeAspect="1"/>
          </p:cNvPicPr>
          <p:nvPr/>
        </p:nvPicPr>
        <p:blipFill rotWithShape="1">
          <a:blip r:embed="rId22" cstate="print">
            <a:extLst>
              <a:ext uri="{28A0092B-C50C-407E-A947-70E740481C1C}">
                <a14:useLocalDpi xmlns:a14="http://schemas.microsoft.com/office/drawing/2010/main" val="0"/>
              </a:ext>
            </a:extLst>
          </a:blip>
          <a:srcRect l="12333" t="23140" r="7378" b="17105"/>
          <a:stretch/>
        </p:blipFill>
        <p:spPr>
          <a:xfrm>
            <a:off x="7502260" y="3072642"/>
            <a:ext cx="1807795" cy="713389"/>
          </a:xfrm>
          <a:prstGeom prst="rect">
            <a:avLst/>
          </a:prstGeom>
          <a:noFill/>
          <a:ln>
            <a:noFill/>
          </a:ln>
        </p:spPr>
      </p:pic>
    </p:spTree>
    <p:extLst>
      <p:ext uri="{BB962C8B-B14F-4D97-AF65-F5344CB8AC3E}">
        <p14:creationId xmlns:p14="http://schemas.microsoft.com/office/powerpoint/2010/main" val="227073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par>
                                <p:cTn id="15" presetID="10" presetClass="entr" presetSubtype="0" fill="hold" nodeType="withEffect">
                                  <p:stCondLst>
                                    <p:cond delay="5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Key Features in Windows 10 version 1511</a:t>
            </a:r>
            <a:endParaRPr lang="en-GB" dirty="0"/>
          </a:p>
        </p:txBody>
      </p:sp>
      <p:sp>
        <p:nvSpPr>
          <p:cNvPr id="4" name="Text Placeholder 3"/>
          <p:cNvSpPr>
            <a:spLocks noGrp="1"/>
          </p:cNvSpPr>
          <p:nvPr>
            <p:ph type="body" sz="quarter" idx="10"/>
          </p:nvPr>
        </p:nvSpPr>
        <p:spPr>
          <a:xfrm>
            <a:off x="269239" y="1189177"/>
            <a:ext cx="11653523" cy="5373907"/>
          </a:xfrm>
        </p:spPr>
        <p:txBody>
          <a:bodyPr/>
          <a:lstStyle/>
          <a:p>
            <a:r>
              <a:rPr lang="en-GB" dirty="0" smtClean="0"/>
              <a:t>Bringing Windows 10 to Phone devices</a:t>
            </a:r>
          </a:p>
          <a:p>
            <a:pPr lvl="1"/>
            <a:r>
              <a:rPr lang="en-GB" dirty="0" smtClean="0"/>
              <a:t>Display </a:t>
            </a:r>
            <a:r>
              <a:rPr lang="en-GB" dirty="0" smtClean="0"/>
              <a:t>on a second screen with Continuum for phone – supported on Lumia </a:t>
            </a:r>
            <a:r>
              <a:rPr lang="en-GB" dirty="0" smtClean="0"/>
              <a:t>950, 950 XL</a:t>
            </a:r>
            <a:endParaRPr lang="en-GB" dirty="0" smtClean="0"/>
          </a:p>
          <a:p>
            <a:r>
              <a:rPr lang="en-GB" dirty="0" smtClean="0"/>
              <a:t>Microsoft Passport and Windows </a:t>
            </a:r>
            <a:r>
              <a:rPr lang="en-GB" dirty="0"/>
              <a:t>Hello</a:t>
            </a:r>
          </a:p>
          <a:p>
            <a:pPr lvl="1"/>
            <a:r>
              <a:rPr lang="en-GB" dirty="0" smtClean="0"/>
              <a:t>More secure authentication without passwords</a:t>
            </a:r>
          </a:p>
          <a:p>
            <a:pPr lvl="1"/>
            <a:r>
              <a:rPr lang="en-GB" dirty="0" smtClean="0"/>
              <a:t>Login </a:t>
            </a:r>
            <a:r>
              <a:rPr lang="en-GB" dirty="0"/>
              <a:t>using biometrics: fingerprint, iris detection, face detection</a:t>
            </a:r>
          </a:p>
          <a:p>
            <a:r>
              <a:rPr lang="en-GB" dirty="0" smtClean="0"/>
              <a:t>Windows 10 for Enterprises</a:t>
            </a:r>
          </a:p>
          <a:p>
            <a:pPr lvl="1"/>
            <a:r>
              <a:rPr lang="en-GB" dirty="0" smtClean="0"/>
              <a:t>Windows Store for Business</a:t>
            </a:r>
          </a:p>
          <a:p>
            <a:pPr lvl="1"/>
            <a:r>
              <a:rPr lang="en-GB" dirty="0" smtClean="0"/>
              <a:t>Microsoft Passport for Work</a:t>
            </a:r>
          </a:p>
          <a:p>
            <a:pPr lvl="1"/>
            <a:r>
              <a:rPr lang="en-GB" dirty="0" smtClean="0"/>
              <a:t>Enterprise Client State Roaming</a:t>
            </a:r>
          </a:p>
          <a:p>
            <a:r>
              <a:rPr lang="en-GB" dirty="0" smtClean="0"/>
              <a:t>Build 10586 SDK</a:t>
            </a:r>
            <a:endParaRPr lang="en-GB" dirty="0" smtClean="0"/>
          </a:p>
          <a:p>
            <a:pPr lvl="1"/>
            <a:r>
              <a:rPr lang="en-GB" dirty="0" smtClean="0"/>
              <a:t>Build 10586 Developer SDK featuring bug fixes and new and improved APIs</a:t>
            </a:r>
          </a:p>
          <a:p>
            <a:pPr lvl="1"/>
            <a:endParaRPr lang="en-GB" dirty="0"/>
          </a:p>
        </p:txBody>
      </p:sp>
    </p:spTree>
    <p:extLst>
      <p:ext uri="{BB962C8B-B14F-4D97-AF65-F5344CB8AC3E}">
        <p14:creationId xmlns:p14="http://schemas.microsoft.com/office/powerpoint/2010/main" val="5682696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efficient and flexible appx installation</a:t>
            </a:r>
            <a:endParaRPr lang="en-GB" dirty="0"/>
          </a:p>
        </p:txBody>
      </p:sp>
      <p:sp>
        <p:nvSpPr>
          <p:cNvPr id="3" name="Text Placeholder 2"/>
          <p:cNvSpPr>
            <a:spLocks noGrp="1"/>
          </p:cNvSpPr>
          <p:nvPr>
            <p:ph type="body" sz="quarter" idx="10"/>
          </p:nvPr>
        </p:nvSpPr>
        <p:spPr>
          <a:xfrm>
            <a:off x="269239" y="1189177"/>
            <a:ext cx="11653523" cy="5585119"/>
          </a:xfrm>
        </p:spPr>
        <p:txBody>
          <a:bodyPr/>
          <a:lstStyle/>
          <a:p>
            <a:r>
              <a:rPr lang="en-GB" dirty="0" smtClean="0"/>
              <a:t>Reduced </a:t>
            </a:r>
            <a:r>
              <a:rPr lang="en-GB" dirty="0"/>
              <a:t>Installation </a:t>
            </a:r>
            <a:r>
              <a:rPr lang="en-GB" dirty="0" smtClean="0"/>
              <a:t>Footprint</a:t>
            </a:r>
          </a:p>
          <a:p>
            <a:pPr lvl="1"/>
            <a:r>
              <a:rPr lang="en-GB" dirty="0" smtClean="0"/>
              <a:t>.Until </a:t>
            </a:r>
            <a:r>
              <a:rPr lang="en-GB" dirty="0"/>
              <a:t>now, we have required disc space on the device of twice the </a:t>
            </a:r>
            <a:r>
              <a:rPr lang="en-GB" dirty="0" err="1"/>
              <a:t>AppX</a:t>
            </a:r>
            <a:r>
              <a:rPr lang="en-GB" dirty="0"/>
              <a:t> package size to install an app. </a:t>
            </a:r>
            <a:endParaRPr lang="en-GB" dirty="0" smtClean="0"/>
          </a:p>
          <a:p>
            <a:pPr lvl="1"/>
            <a:r>
              <a:rPr lang="en-GB" dirty="0" smtClean="0"/>
              <a:t>So </a:t>
            </a:r>
            <a:r>
              <a:rPr lang="en-GB" dirty="0"/>
              <a:t>a 1GB app package would require 2+GB of disk to complete the install.  </a:t>
            </a:r>
            <a:endParaRPr lang="en-GB" dirty="0" smtClean="0"/>
          </a:p>
          <a:p>
            <a:pPr lvl="1"/>
            <a:r>
              <a:rPr lang="en-GB" dirty="0" smtClean="0"/>
              <a:t>Now </a:t>
            </a:r>
            <a:r>
              <a:rPr lang="en-GB" dirty="0"/>
              <a:t>we require only a small amount of incremental space, so a 1GB app package would require about 1.1GB on disk. </a:t>
            </a:r>
            <a:endParaRPr lang="en-GB" dirty="0" smtClean="0"/>
          </a:p>
          <a:p>
            <a:pPr lvl="1"/>
            <a:endParaRPr lang="en-GB" dirty="0"/>
          </a:p>
          <a:p>
            <a:r>
              <a:rPr lang="en-GB" dirty="0" smtClean="0"/>
              <a:t>Secondary </a:t>
            </a:r>
            <a:r>
              <a:rPr lang="en-GB" dirty="0"/>
              <a:t>drives on </a:t>
            </a:r>
            <a:r>
              <a:rPr lang="en-GB" dirty="0" smtClean="0"/>
              <a:t>desktop</a:t>
            </a:r>
          </a:p>
          <a:p>
            <a:pPr lvl="1"/>
            <a:r>
              <a:rPr lang="en-GB" dirty="0" smtClean="0"/>
              <a:t>On </a:t>
            </a:r>
            <a:r>
              <a:rPr lang="en-GB" dirty="0"/>
              <a:t>desktop secondary drives are now supported for app installs so you can install apps to D: by changing the location in settings under storage.  </a:t>
            </a:r>
            <a:endParaRPr lang="en-GB" dirty="0" smtClean="0"/>
          </a:p>
          <a:p>
            <a:pPr lvl="1"/>
            <a:r>
              <a:rPr lang="en-GB" dirty="0" smtClean="0"/>
              <a:t>On </a:t>
            </a:r>
            <a:r>
              <a:rPr lang="en-GB" dirty="0"/>
              <a:t>mobile, the storage setting similarly allows apps to be installed on a SD card if one is present </a:t>
            </a:r>
          </a:p>
          <a:p>
            <a:endParaRPr lang="en-GB" dirty="0"/>
          </a:p>
          <a:p>
            <a:pPr lvl="1"/>
            <a:endParaRPr lang="en-GB" dirty="0"/>
          </a:p>
          <a:p>
            <a:endParaRPr lang="en-GB" dirty="0"/>
          </a:p>
        </p:txBody>
      </p:sp>
    </p:spTree>
    <p:extLst>
      <p:ext uri="{BB962C8B-B14F-4D97-AF65-F5344CB8AC3E}">
        <p14:creationId xmlns:p14="http://schemas.microsoft.com/office/powerpoint/2010/main" val="24561375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Continuum</a:t>
            </a:r>
            <a:endParaRPr lang="en-GB" dirty="0"/>
          </a:p>
        </p:txBody>
      </p:sp>
    </p:spTree>
    <p:extLst>
      <p:ext uri="{BB962C8B-B14F-4D97-AF65-F5344CB8AC3E}">
        <p14:creationId xmlns:p14="http://schemas.microsoft.com/office/powerpoint/2010/main" val="791331192"/>
      </p:ext>
    </p:extLst>
  </p:cSld>
  <p:clrMapOvr>
    <a:masterClrMapping/>
  </p:clrMapOvr>
  <p:transition>
    <p:fade/>
  </p:transition>
</p:sld>
</file>

<file path=ppt/theme/theme1.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3.xml><?xml version="1.0" encoding="utf-8"?>
<a:theme xmlns:a="http://schemas.openxmlformats.org/drawingml/2006/main" name="Windows 10">
  <a:themeElements>
    <a:clrScheme name="Custom 9">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Windows Dev Marketing - FY16.potx [Read-Only]" id="{FBE75EB4-97FC-4E9A-A134-EDB53FB162AF}" vid="{3236B3BE-C599-4468-B843-2B675CFDDCEA}"/>
    </a:ext>
  </a:extLst>
</a:theme>
</file>

<file path=ppt/theme/theme4.xml><?xml version="1.0" encoding="utf-8"?>
<a:theme xmlns:a="http://schemas.openxmlformats.org/drawingml/2006/main" name="9_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Store [Autosaved]" id="{91AAE58E-EEF1-4705-B99A-F53E47AD28F2}" vid="{334AD209-C425-446A-8B42-BC830871949D}"/>
    </a:ext>
  </a:extLst>
</a:theme>
</file>

<file path=ppt/theme/theme5.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9939</TotalTime>
  <Words>4055</Words>
  <Application>Microsoft Office PowerPoint</Application>
  <PresentationFormat>Widescreen</PresentationFormat>
  <Paragraphs>449</Paragraphs>
  <Slides>60</Slides>
  <Notes>23</Notes>
  <HiddenSlides>9</HiddenSlides>
  <MMClips>3</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60</vt:i4>
      </vt:variant>
    </vt:vector>
  </HeadingPairs>
  <TitlesOfParts>
    <vt:vector size="77" baseType="lpstr">
      <vt:lpstr>Arial</vt:lpstr>
      <vt:lpstr>Calibri</vt:lpstr>
      <vt:lpstr>Consolas</vt:lpstr>
      <vt:lpstr>Myriad Pro</vt:lpstr>
      <vt:lpstr>Segoe UI</vt:lpstr>
      <vt:lpstr>Segoe UI Black</vt:lpstr>
      <vt:lpstr>Segoe UI Bold</vt:lpstr>
      <vt:lpstr>Segoe UI Light</vt:lpstr>
      <vt:lpstr>Segoe UI Semibold</vt:lpstr>
      <vt:lpstr>Segoe UI Semilight</vt:lpstr>
      <vt:lpstr>Times New Roman</vt:lpstr>
      <vt:lpstr>Wingdings</vt:lpstr>
      <vt:lpstr>1_BUILD CHARCOAL BACKGROUND</vt:lpstr>
      <vt:lpstr>BUILD WHITE TEMPLATE</vt:lpstr>
      <vt:lpstr>Windows 10</vt:lpstr>
      <vt:lpstr>9_BUILD2015</vt:lpstr>
      <vt:lpstr>1_BUILD WHITE TEMPLATE</vt:lpstr>
      <vt:lpstr>What’s new for developers in  Windows 10 Version 1511  Developer’s Guide to Windows 10  Build 10586 SDK Update </vt:lpstr>
      <vt:lpstr>Agenda</vt:lpstr>
      <vt:lpstr>Windows 10 Version 1511</vt:lpstr>
      <vt:lpstr>Momentum for Windows 10 since release</vt:lpstr>
      <vt:lpstr>Version 1511: Bringing our device family together</vt:lpstr>
      <vt:lpstr>2016: Bringing our device family together</vt:lpstr>
      <vt:lpstr>Key Features in Windows 10 version 1511</vt:lpstr>
      <vt:lpstr>More efficient and flexible appx installation</vt:lpstr>
      <vt:lpstr>Continuum</vt:lpstr>
      <vt:lpstr>Continuum</vt:lpstr>
      <vt:lpstr>Continuum on Windows</vt:lpstr>
      <vt:lpstr>PowerPoint Presentation</vt:lpstr>
      <vt:lpstr>How does Continuum affect the app developer?</vt:lpstr>
      <vt:lpstr>How does Continuum affect the app developer?</vt:lpstr>
      <vt:lpstr>Demo: Windows 10 Mobile and Continuum</vt:lpstr>
      <vt:lpstr>Microsoft Passport and Windows Hello</vt:lpstr>
      <vt:lpstr>PowerPoint Presentation</vt:lpstr>
      <vt:lpstr>PowerPoint Presentation</vt:lpstr>
      <vt:lpstr>Windows Hello: Sensor Support </vt:lpstr>
      <vt:lpstr> </vt:lpstr>
      <vt:lpstr>Microsoft Passport &amp; Windows Hello</vt:lpstr>
      <vt:lpstr>Windows 10 and Microsoft Passport Simple for Developers </vt:lpstr>
      <vt:lpstr>Windows 10 for Enterprise</vt:lpstr>
      <vt:lpstr>Windows Hello: Enterprise-grade Security</vt:lpstr>
      <vt:lpstr>PowerPoint Presentation</vt:lpstr>
      <vt:lpstr>Enterprise Settings Sync via AAD</vt:lpstr>
      <vt:lpstr>Windows 10 Build 10586 SDK</vt:lpstr>
      <vt:lpstr>Windows 10 Build 10586 SDK </vt:lpstr>
      <vt:lpstr>Updates to Extension SDKs</vt:lpstr>
      <vt:lpstr>What’s In the 10586 SDK?</vt:lpstr>
      <vt:lpstr>New APIs in Universal API 2.0</vt:lpstr>
      <vt:lpstr>New APIs in Universal API 2.0 – cont.</vt:lpstr>
      <vt:lpstr>Demo: 10586 SDK Samples</vt:lpstr>
      <vt:lpstr>Which SDK should I target?</vt:lpstr>
      <vt:lpstr>When will 1511 reach end-user devices? </vt:lpstr>
      <vt:lpstr>UWP Versioning in Project Properties</vt:lpstr>
      <vt:lpstr>Dependencies in AppxManifest.xml</vt:lpstr>
      <vt:lpstr>Demo: UWP SDK Targeting</vt:lpstr>
      <vt:lpstr>Versioning determines where app can run</vt:lpstr>
      <vt:lpstr>If your app package will run on multiple versions, and you use APIs from a later SDK version than your MinVersion, you must gate calls using API feature detection</vt:lpstr>
      <vt:lpstr>Test capabilities at runtime </vt:lpstr>
      <vt:lpstr>PlatformSpecific.Analyzer NuGet package</vt:lpstr>
      <vt:lpstr>Demo: Using Feature Detection </vt:lpstr>
      <vt:lpstr>Advanced Versioning</vt:lpstr>
      <vt:lpstr>Dependencies in AppxManifest.xml</vt:lpstr>
      <vt:lpstr>Can restrict target device families</vt:lpstr>
      <vt:lpstr>Visual Studio 2015 Update 1</vt:lpstr>
      <vt:lpstr>XAML Behaviors platform now in NuGet</vt:lpstr>
      <vt:lpstr>XAML Designer: Disable project code</vt:lpstr>
      <vt:lpstr>Go to Implementation</vt:lpstr>
      <vt:lpstr>C# Interactive Window is back!</vt:lpstr>
      <vt:lpstr>.NET Native Shared Assembly Framework </vt:lpstr>
      <vt:lpstr>Getting the developer tools</vt:lpstr>
      <vt:lpstr>Visual Studio 2015 Editions</vt:lpstr>
      <vt:lpstr>Where can I develop?</vt:lpstr>
      <vt:lpstr>New! Windows 10 dev environment 60 day eval</vt:lpstr>
      <vt:lpstr>Windows Bridge for iOS</vt:lpstr>
      <vt:lpstr>Bridge for Silverlight Windows Phone 8.1 Apps</vt:lpstr>
      <vt:lpstr>dev.windows.com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Wigley</dc:creator>
  <cp:lastModifiedBy>Andy Wigley</cp:lastModifiedBy>
  <cp:revision>324</cp:revision>
  <dcterms:created xsi:type="dcterms:W3CDTF">2015-05-13T18:53:57Z</dcterms:created>
  <dcterms:modified xsi:type="dcterms:W3CDTF">2015-12-10T12:35:00Z</dcterms:modified>
</cp:coreProperties>
</file>